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8" r:id="rId4"/>
  </p:sldMasterIdLst>
  <p:notesMasterIdLst>
    <p:notesMasterId r:id="rId21"/>
  </p:notesMasterIdLst>
  <p:sldIdLst>
    <p:sldId id="273" r:id="rId5"/>
    <p:sldId id="257" r:id="rId6"/>
    <p:sldId id="274" r:id="rId7"/>
    <p:sldId id="275" r:id="rId8"/>
    <p:sldId id="276" r:id="rId9"/>
    <p:sldId id="277" r:id="rId10"/>
    <p:sldId id="278" r:id="rId11"/>
    <p:sldId id="281" r:id="rId12"/>
    <p:sldId id="279" r:id="rId13"/>
    <p:sldId id="280" r:id="rId14"/>
    <p:sldId id="283" r:id="rId15"/>
    <p:sldId id="286" r:id="rId16"/>
    <p:sldId id="287" r:id="rId17"/>
    <p:sldId id="258" r:id="rId18"/>
    <p:sldId id="272" r:id="rId19"/>
    <p:sldId id="285" r:id="rId20"/>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Microsoft YaHei" panose="020B0503020204020204" pitchFamily="34" charset="-122"/>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Microsoft YaHei" panose="020B0503020204020204" pitchFamily="34" charset="-122"/>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Microsoft YaHei" panose="020B0503020204020204" pitchFamily="34" charset="-122"/>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Microsoft YaHei" panose="020B0503020204020204" pitchFamily="34" charset="-122"/>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bg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bg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bg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bg1"/>
        </a:solidFill>
        <a:latin typeface="Arial" panose="020B0604020202020204" pitchFamily="34"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ен стил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Без стил, без мрежа">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62107" autoAdjust="0"/>
  </p:normalViewPr>
  <p:slideViewPr>
    <p:cSldViewPr>
      <p:cViewPr varScale="1">
        <p:scale>
          <a:sx n="68" d="100"/>
          <a:sy n="68" d="100"/>
        </p:scale>
        <p:origin x="2868" y="78"/>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6C8A6A-B26D-44CF-BCB4-340CB2C7C836}" type="doc">
      <dgm:prSet loTypeId="urn:microsoft.com/office/officeart/2005/8/layout/vProcess5" loCatId="process" qsTypeId="urn:microsoft.com/office/officeart/2005/8/quickstyle/simple2" qsCatId="simple" csTypeId="urn:microsoft.com/office/officeart/2005/8/colors/colorful2" csCatId="colorful"/>
      <dgm:spPr/>
      <dgm:t>
        <a:bodyPr/>
        <a:lstStyle/>
        <a:p>
          <a:endParaRPr lang="en-US"/>
        </a:p>
      </dgm:t>
    </dgm:pt>
    <dgm:pt modelId="{CC995E6E-E3F5-463E-A325-E3EDAC548CC0}">
      <dgm:prSet/>
      <dgm:spPr/>
      <dgm:t>
        <a:bodyPr/>
        <a:lstStyle/>
        <a:p>
          <a:r>
            <a:rPr lang="en-GB" noProof="0" dirty="0"/>
            <a:t>The object of this research is the bank loan supply in Bulgaria during the period 2007–2024. </a:t>
          </a:r>
        </a:p>
      </dgm:t>
    </dgm:pt>
    <dgm:pt modelId="{2B9BD83D-503F-4162-950C-D19AAA8ADC06}" type="parTrans" cxnId="{E63B88E3-7DE7-4BE7-8A41-19ACC7DB36FB}">
      <dgm:prSet/>
      <dgm:spPr/>
      <dgm:t>
        <a:bodyPr/>
        <a:lstStyle/>
        <a:p>
          <a:endParaRPr lang="en-US"/>
        </a:p>
      </dgm:t>
    </dgm:pt>
    <dgm:pt modelId="{DEFD38CC-FB6E-4FC4-A107-FB380BEAC035}" type="sibTrans" cxnId="{E63B88E3-7DE7-4BE7-8A41-19ACC7DB36FB}">
      <dgm:prSet/>
      <dgm:spPr/>
      <dgm:t>
        <a:bodyPr/>
        <a:lstStyle/>
        <a:p>
          <a:endParaRPr lang="en-GB" noProof="0" dirty="0"/>
        </a:p>
      </dgm:t>
    </dgm:pt>
    <dgm:pt modelId="{E7F6E94F-61CA-4C2E-829A-81F4892D3970}">
      <dgm:prSet/>
      <dgm:spPr/>
      <dgm:t>
        <a:bodyPr/>
        <a:lstStyle/>
        <a:p>
          <a:r>
            <a:rPr lang="en-GB" noProof="0" dirty="0"/>
            <a:t>The particular subject is the factor determination of loan supply by using a mix of microeconomic and macroeconomic quarterly data.</a:t>
          </a:r>
        </a:p>
      </dgm:t>
    </dgm:pt>
    <dgm:pt modelId="{DEBC07CA-FB0B-4C86-98B9-C40D655F642F}" type="parTrans" cxnId="{C75A26B4-D64A-43AF-A5CC-6622AF9CE10C}">
      <dgm:prSet/>
      <dgm:spPr/>
      <dgm:t>
        <a:bodyPr/>
        <a:lstStyle/>
        <a:p>
          <a:endParaRPr lang="en-US"/>
        </a:p>
      </dgm:t>
    </dgm:pt>
    <dgm:pt modelId="{BA63BF17-C2A5-438C-959A-C58006C2B79B}" type="sibTrans" cxnId="{C75A26B4-D64A-43AF-A5CC-6622AF9CE10C}">
      <dgm:prSet/>
      <dgm:spPr/>
      <dgm:t>
        <a:bodyPr/>
        <a:lstStyle/>
        <a:p>
          <a:endParaRPr lang="en-GB" noProof="0" dirty="0"/>
        </a:p>
      </dgm:t>
    </dgm:pt>
    <dgm:pt modelId="{6D5A603F-A849-4FB6-8C8D-B42C414B5C4F}">
      <dgm:prSet/>
      <dgm:spPr/>
      <dgm:t>
        <a:bodyPr/>
        <a:lstStyle/>
        <a:p>
          <a:r>
            <a:rPr lang="en-GB" noProof="0" dirty="0"/>
            <a:t>The aim is to identify the factors that influence loan supply in the short- and long-term, using panel data for 21 commercial banks, through the methodology of </a:t>
          </a:r>
          <a:r>
            <a:rPr lang="en-GB" noProof="0" dirty="0" err="1"/>
            <a:t>Pesaran</a:t>
          </a:r>
          <a:r>
            <a:rPr lang="en-GB" noProof="0" dirty="0"/>
            <a:t> et al. (1999) and </a:t>
          </a:r>
          <a:r>
            <a:rPr lang="en-GB" noProof="0" dirty="0" err="1"/>
            <a:t>Pesaran</a:t>
          </a:r>
          <a:r>
            <a:rPr lang="en-GB" noProof="0" dirty="0"/>
            <a:t> et al. (2001). </a:t>
          </a:r>
        </a:p>
      </dgm:t>
    </dgm:pt>
    <dgm:pt modelId="{4425909D-CD21-4CCC-BE5F-49A9EACC874B}" type="parTrans" cxnId="{2E5D2AB4-66B2-4B72-95B6-2F5227B08C83}">
      <dgm:prSet/>
      <dgm:spPr/>
      <dgm:t>
        <a:bodyPr/>
        <a:lstStyle/>
        <a:p>
          <a:endParaRPr lang="en-US"/>
        </a:p>
      </dgm:t>
    </dgm:pt>
    <dgm:pt modelId="{0E5A72D2-907E-481C-9EB8-F1EF4722AA4E}" type="sibTrans" cxnId="{2E5D2AB4-66B2-4B72-95B6-2F5227B08C83}">
      <dgm:prSet/>
      <dgm:spPr/>
      <dgm:t>
        <a:bodyPr/>
        <a:lstStyle/>
        <a:p>
          <a:endParaRPr lang="en-US"/>
        </a:p>
      </dgm:t>
    </dgm:pt>
    <dgm:pt modelId="{2A408EAE-14B2-41A8-9719-AAB6278A4EE8}" type="pres">
      <dgm:prSet presAssocID="{C66C8A6A-B26D-44CF-BCB4-340CB2C7C836}" presName="outerComposite" presStyleCnt="0">
        <dgm:presLayoutVars>
          <dgm:chMax val="5"/>
          <dgm:dir/>
          <dgm:resizeHandles val="exact"/>
        </dgm:presLayoutVars>
      </dgm:prSet>
      <dgm:spPr/>
    </dgm:pt>
    <dgm:pt modelId="{44E3F9B1-52FE-403F-924E-5F10C51975F0}" type="pres">
      <dgm:prSet presAssocID="{C66C8A6A-B26D-44CF-BCB4-340CB2C7C836}" presName="dummyMaxCanvas" presStyleCnt="0">
        <dgm:presLayoutVars/>
      </dgm:prSet>
      <dgm:spPr/>
    </dgm:pt>
    <dgm:pt modelId="{A57D91DA-5FC5-4043-B2EC-FBD45DD2D27F}" type="pres">
      <dgm:prSet presAssocID="{C66C8A6A-B26D-44CF-BCB4-340CB2C7C836}" presName="ThreeNodes_1" presStyleLbl="node1" presStyleIdx="0" presStyleCnt="3">
        <dgm:presLayoutVars>
          <dgm:bulletEnabled val="1"/>
        </dgm:presLayoutVars>
      </dgm:prSet>
      <dgm:spPr/>
    </dgm:pt>
    <dgm:pt modelId="{1326DA4F-895F-4FDD-979F-A32FA2E0CD42}" type="pres">
      <dgm:prSet presAssocID="{C66C8A6A-B26D-44CF-BCB4-340CB2C7C836}" presName="ThreeNodes_2" presStyleLbl="node1" presStyleIdx="1" presStyleCnt="3">
        <dgm:presLayoutVars>
          <dgm:bulletEnabled val="1"/>
        </dgm:presLayoutVars>
      </dgm:prSet>
      <dgm:spPr/>
    </dgm:pt>
    <dgm:pt modelId="{B25C3D79-28D9-43BB-89F2-D82AE89BE984}" type="pres">
      <dgm:prSet presAssocID="{C66C8A6A-B26D-44CF-BCB4-340CB2C7C836}" presName="ThreeNodes_3" presStyleLbl="node1" presStyleIdx="2" presStyleCnt="3">
        <dgm:presLayoutVars>
          <dgm:bulletEnabled val="1"/>
        </dgm:presLayoutVars>
      </dgm:prSet>
      <dgm:spPr/>
    </dgm:pt>
    <dgm:pt modelId="{E442745B-7676-485F-9C64-E6BC02D33CF3}" type="pres">
      <dgm:prSet presAssocID="{C66C8A6A-B26D-44CF-BCB4-340CB2C7C836}" presName="ThreeConn_1-2" presStyleLbl="fgAccFollowNode1" presStyleIdx="0" presStyleCnt="2">
        <dgm:presLayoutVars>
          <dgm:bulletEnabled val="1"/>
        </dgm:presLayoutVars>
      </dgm:prSet>
      <dgm:spPr/>
    </dgm:pt>
    <dgm:pt modelId="{F589832D-A81B-4FD7-BB71-5A3BECCB75F7}" type="pres">
      <dgm:prSet presAssocID="{C66C8A6A-B26D-44CF-BCB4-340CB2C7C836}" presName="ThreeConn_2-3" presStyleLbl="fgAccFollowNode1" presStyleIdx="1" presStyleCnt="2">
        <dgm:presLayoutVars>
          <dgm:bulletEnabled val="1"/>
        </dgm:presLayoutVars>
      </dgm:prSet>
      <dgm:spPr/>
    </dgm:pt>
    <dgm:pt modelId="{30A16CC6-7520-4907-B08A-0168895C01B1}" type="pres">
      <dgm:prSet presAssocID="{C66C8A6A-B26D-44CF-BCB4-340CB2C7C836}" presName="ThreeNodes_1_text" presStyleLbl="node1" presStyleIdx="2" presStyleCnt="3">
        <dgm:presLayoutVars>
          <dgm:bulletEnabled val="1"/>
        </dgm:presLayoutVars>
      </dgm:prSet>
      <dgm:spPr/>
    </dgm:pt>
    <dgm:pt modelId="{ED98EA7C-E862-418B-B809-A94E9CEE710C}" type="pres">
      <dgm:prSet presAssocID="{C66C8A6A-B26D-44CF-BCB4-340CB2C7C836}" presName="ThreeNodes_2_text" presStyleLbl="node1" presStyleIdx="2" presStyleCnt="3">
        <dgm:presLayoutVars>
          <dgm:bulletEnabled val="1"/>
        </dgm:presLayoutVars>
      </dgm:prSet>
      <dgm:spPr/>
    </dgm:pt>
    <dgm:pt modelId="{07C1495E-8399-4C88-B28B-480670F3DA8F}" type="pres">
      <dgm:prSet presAssocID="{C66C8A6A-B26D-44CF-BCB4-340CB2C7C836}" presName="ThreeNodes_3_text" presStyleLbl="node1" presStyleIdx="2" presStyleCnt="3">
        <dgm:presLayoutVars>
          <dgm:bulletEnabled val="1"/>
        </dgm:presLayoutVars>
      </dgm:prSet>
      <dgm:spPr/>
    </dgm:pt>
  </dgm:ptLst>
  <dgm:cxnLst>
    <dgm:cxn modelId="{7BADB70F-BA85-4D2B-9B37-20D6B1D6E142}" type="presOf" srcId="{6D5A603F-A849-4FB6-8C8D-B42C414B5C4F}" destId="{07C1495E-8399-4C88-B28B-480670F3DA8F}" srcOrd="1" destOrd="0" presId="urn:microsoft.com/office/officeart/2005/8/layout/vProcess5"/>
    <dgm:cxn modelId="{88354043-778B-4DE5-85BC-D1C5D2E320ED}" type="presOf" srcId="{DEFD38CC-FB6E-4FC4-A107-FB380BEAC035}" destId="{E442745B-7676-485F-9C64-E6BC02D33CF3}" srcOrd="0" destOrd="0" presId="urn:microsoft.com/office/officeart/2005/8/layout/vProcess5"/>
    <dgm:cxn modelId="{9CA7CB53-A878-428C-AD1C-2AB2ACFDF617}" type="presOf" srcId="{CC995E6E-E3F5-463E-A325-E3EDAC548CC0}" destId="{30A16CC6-7520-4907-B08A-0168895C01B1}" srcOrd="1" destOrd="0" presId="urn:microsoft.com/office/officeart/2005/8/layout/vProcess5"/>
    <dgm:cxn modelId="{92380582-1E68-4217-AA85-AE98A2621BB1}" type="presOf" srcId="{6D5A603F-A849-4FB6-8C8D-B42C414B5C4F}" destId="{B25C3D79-28D9-43BB-89F2-D82AE89BE984}" srcOrd="0" destOrd="0" presId="urn:microsoft.com/office/officeart/2005/8/layout/vProcess5"/>
    <dgm:cxn modelId="{0DD9138F-8DE6-4636-8786-38D08B0CD490}" type="presOf" srcId="{E7F6E94F-61CA-4C2E-829A-81F4892D3970}" destId="{ED98EA7C-E862-418B-B809-A94E9CEE710C}" srcOrd="1" destOrd="0" presId="urn:microsoft.com/office/officeart/2005/8/layout/vProcess5"/>
    <dgm:cxn modelId="{C75A26B4-D64A-43AF-A5CC-6622AF9CE10C}" srcId="{C66C8A6A-B26D-44CF-BCB4-340CB2C7C836}" destId="{E7F6E94F-61CA-4C2E-829A-81F4892D3970}" srcOrd="1" destOrd="0" parTransId="{DEBC07CA-FB0B-4C86-98B9-C40D655F642F}" sibTransId="{BA63BF17-C2A5-438C-959A-C58006C2B79B}"/>
    <dgm:cxn modelId="{2E5D2AB4-66B2-4B72-95B6-2F5227B08C83}" srcId="{C66C8A6A-B26D-44CF-BCB4-340CB2C7C836}" destId="{6D5A603F-A849-4FB6-8C8D-B42C414B5C4F}" srcOrd="2" destOrd="0" parTransId="{4425909D-CD21-4CCC-BE5F-49A9EACC874B}" sibTransId="{0E5A72D2-907E-481C-9EB8-F1EF4722AA4E}"/>
    <dgm:cxn modelId="{B524D2B8-0BC4-4ACC-93C9-26D594BA8362}" type="presOf" srcId="{C66C8A6A-B26D-44CF-BCB4-340CB2C7C836}" destId="{2A408EAE-14B2-41A8-9719-AAB6278A4EE8}" srcOrd="0" destOrd="0" presId="urn:microsoft.com/office/officeart/2005/8/layout/vProcess5"/>
    <dgm:cxn modelId="{B75310C2-C963-490B-89E3-000A6ED74CC4}" type="presOf" srcId="{CC995E6E-E3F5-463E-A325-E3EDAC548CC0}" destId="{A57D91DA-5FC5-4043-B2EC-FBD45DD2D27F}" srcOrd="0" destOrd="0" presId="urn:microsoft.com/office/officeart/2005/8/layout/vProcess5"/>
    <dgm:cxn modelId="{201482CD-2718-4F28-B8F8-17B50DF99A86}" type="presOf" srcId="{E7F6E94F-61CA-4C2E-829A-81F4892D3970}" destId="{1326DA4F-895F-4FDD-979F-A32FA2E0CD42}" srcOrd="0" destOrd="0" presId="urn:microsoft.com/office/officeart/2005/8/layout/vProcess5"/>
    <dgm:cxn modelId="{E63B88E3-7DE7-4BE7-8A41-19ACC7DB36FB}" srcId="{C66C8A6A-B26D-44CF-BCB4-340CB2C7C836}" destId="{CC995E6E-E3F5-463E-A325-E3EDAC548CC0}" srcOrd="0" destOrd="0" parTransId="{2B9BD83D-503F-4162-950C-D19AAA8ADC06}" sibTransId="{DEFD38CC-FB6E-4FC4-A107-FB380BEAC035}"/>
    <dgm:cxn modelId="{001F01E4-56C9-4559-8634-CBD94E85CFE1}" type="presOf" srcId="{BA63BF17-C2A5-438C-959A-C58006C2B79B}" destId="{F589832D-A81B-4FD7-BB71-5A3BECCB75F7}" srcOrd="0" destOrd="0" presId="urn:microsoft.com/office/officeart/2005/8/layout/vProcess5"/>
    <dgm:cxn modelId="{17D57DE8-B2FA-4A37-8E08-A9F913D1533D}" type="presParOf" srcId="{2A408EAE-14B2-41A8-9719-AAB6278A4EE8}" destId="{44E3F9B1-52FE-403F-924E-5F10C51975F0}" srcOrd="0" destOrd="0" presId="urn:microsoft.com/office/officeart/2005/8/layout/vProcess5"/>
    <dgm:cxn modelId="{172F8E42-71FD-4B98-BBB6-9432F57CEC4A}" type="presParOf" srcId="{2A408EAE-14B2-41A8-9719-AAB6278A4EE8}" destId="{A57D91DA-5FC5-4043-B2EC-FBD45DD2D27F}" srcOrd="1" destOrd="0" presId="urn:microsoft.com/office/officeart/2005/8/layout/vProcess5"/>
    <dgm:cxn modelId="{66B9AF85-F45B-4013-B6B1-25A14FAB02D7}" type="presParOf" srcId="{2A408EAE-14B2-41A8-9719-AAB6278A4EE8}" destId="{1326DA4F-895F-4FDD-979F-A32FA2E0CD42}" srcOrd="2" destOrd="0" presId="urn:microsoft.com/office/officeart/2005/8/layout/vProcess5"/>
    <dgm:cxn modelId="{5BB631A3-BCF9-4EB1-BC14-6AED035031B2}" type="presParOf" srcId="{2A408EAE-14B2-41A8-9719-AAB6278A4EE8}" destId="{B25C3D79-28D9-43BB-89F2-D82AE89BE984}" srcOrd="3" destOrd="0" presId="urn:microsoft.com/office/officeart/2005/8/layout/vProcess5"/>
    <dgm:cxn modelId="{D853EF73-00A6-457C-A201-7AFEBEB0471F}" type="presParOf" srcId="{2A408EAE-14B2-41A8-9719-AAB6278A4EE8}" destId="{E442745B-7676-485F-9C64-E6BC02D33CF3}" srcOrd="4" destOrd="0" presId="urn:microsoft.com/office/officeart/2005/8/layout/vProcess5"/>
    <dgm:cxn modelId="{CBD63767-F1B3-46FF-850D-A2AF1B64B7E4}" type="presParOf" srcId="{2A408EAE-14B2-41A8-9719-AAB6278A4EE8}" destId="{F589832D-A81B-4FD7-BB71-5A3BECCB75F7}" srcOrd="5" destOrd="0" presId="urn:microsoft.com/office/officeart/2005/8/layout/vProcess5"/>
    <dgm:cxn modelId="{F9A722C2-498C-4B8B-B11F-6329A6B32966}" type="presParOf" srcId="{2A408EAE-14B2-41A8-9719-AAB6278A4EE8}" destId="{30A16CC6-7520-4907-B08A-0168895C01B1}" srcOrd="6" destOrd="0" presId="urn:microsoft.com/office/officeart/2005/8/layout/vProcess5"/>
    <dgm:cxn modelId="{265A95D1-0010-494E-B3AD-7DA05B2F0AE3}" type="presParOf" srcId="{2A408EAE-14B2-41A8-9719-AAB6278A4EE8}" destId="{ED98EA7C-E862-418B-B809-A94E9CEE710C}" srcOrd="7" destOrd="0" presId="urn:microsoft.com/office/officeart/2005/8/layout/vProcess5"/>
    <dgm:cxn modelId="{39215848-5D21-439D-AB7F-6B5BFF123900}" type="presParOf" srcId="{2A408EAE-14B2-41A8-9719-AAB6278A4EE8}" destId="{07C1495E-8399-4C88-B28B-480670F3DA8F}"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3809C0-3631-4F41-882F-A9DF6ACE4DA8}"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BEAE6F15-DA62-469E-8C4D-AFFD85428298}">
      <dgm:prSet/>
      <dgm:spPr/>
      <dgm:t>
        <a:bodyPr/>
        <a:lstStyle/>
        <a:p>
          <a:pPr>
            <a:lnSpc>
              <a:spcPct val="100000"/>
            </a:lnSpc>
            <a:defRPr cap="all"/>
          </a:pPr>
          <a:r>
            <a:rPr lang="en-US" altLang="en-US" dirty="0"/>
            <a:t>Scenario 1. Rising CAR during economic slowdown having a procyclical impact</a:t>
          </a:r>
          <a:endParaRPr lang="en-US" dirty="0"/>
        </a:p>
      </dgm:t>
    </dgm:pt>
    <dgm:pt modelId="{A5786D50-8800-480D-BA54-591471AD94D0}" type="parTrans" cxnId="{727761D2-9D43-4D34-B776-331E53C2D562}">
      <dgm:prSet/>
      <dgm:spPr/>
      <dgm:t>
        <a:bodyPr/>
        <a:lstStyle/>
        <a:p>
          <a:endParaRPr lang="en-US"/>
        </a:p>
      </dgm:t>
    </dgm:pt>
    <dgm:pt modelId="{17A867F1-262B-407F-89B6-6ACFBAE3455F}" type="sibTrans" cxnId="{727761D2-9D43-4D34-B776-331E53C2D562}">
      <dgm:prSet/>
      <dgm:spPr/>
      <dgm:t>
        <a:bodyPr/>
        <a:lstStyle/>
        <a:p>
          <a:endParaRPr lang="en-US"/>
        </a:p>
      </dgm:t>
    </dgm:pt>
    <dgm:pt modelId="{D8AFC5DE-DAA0-4647-BDBD-E0C96E130E6B}">
      <dgm:prSet/>
      <dgm:spPr/>
      <dgm:t>
        <a:bodyPr/>
        <a:lstStyle/>
        <a:p>
          <a:pPr>
            <a:lnSpc>
              <a:spcPct val="100000"/>
            </a:lnSpc>
            <a:defRPr cap="all"/>
          </a:pPr>
          <a:r>
            <a:rPr lang="en-US" altLang="en-US" dirty="0"/>
            <a:t>Scenario 2. Applying different capital requirements based on bank market share or size. </a:t>
          </a:r>
          <a:endParaRPr lang="en-US" dirty="0">
            <a:latin typeface="Calibri"/>
            <a:ea typeface="Calibri"/>
            <a:cs typeface="Calibri"/>
          </a:endParaRPr>
        </a:p>
      </dgm:t>
    </dgm:pt>
    <dgm:pt modelId="{53617474-4741-41B0-A7FE-6A898106BC50}" type="parTrans" cxnId="{B6E6C373-BCD0-42B8-BDC2-C3EC3C2A0AD7}">
      <dgm:prSet/>
      <dgm:spPr/>
      <dgm:t>
        <a:bodyPr/>
        <a:lstStyle/>
        <a:p>
          <a:endParaRPr lang="en-US"/>
        </a:p>
      </dgm:t>
    </dgm:pt>
    <dgm:pt modelId="{DA4A05E4-E9CA-4FB8-963D-F827721A6316}" type="sibTrans" cxnId="{B6E6C373-BCD0-42B8-BDC2-C3EC3C2A0AD7}">
      <dgm:prSet/>
      <dgm:spPr/>
      <dgm:t>
        <a:bodyPr/>
        <a:lstStyle/>
        <a:p>
          <a:endParaRPr lang="en-US"/>
        </a:p>
      </dgm:t>
    </dgm:pt>
    <dgm:pt modelId="{93457994-77D4-45F6-B367-DC074574F163}">
      <dgm:prSet/>
      <dgm:spPr/>
      <dgm:t>
        <a:bodyPr/>
        <a:lstStyle/>
        <a:p>
          <a:pPr>
            <a:lnSpc>
              <a:spcPct val="100000"/>
            </a:lnSpc>
            <a:defRPr cap="all"/>
          </a:pPr>
          <a:r>
            <a:rPr lang="en-US" altLang="en-US" dirty="0"/>
            <a:t>Scenario 3.  Loan Supply and Profitability Trade-off. </a:t>
          </a:r>
          <a:endParaRPr lang="en-US" dirty="0">
            <a:latin typeface="Calibri"/>
            <a:ea typeface="Calibri"/>
            <a:cs typeface="Calibri"/>
          </a:endParaRPr>
        </a:p>
      </dgm:t>
    </dgm:pt>
    <dgm:pt modelId="{CEB0DAD1-5614-4055-9DB4-B4F51CEA29A4}" type="parTrans" cxnId="{025D21C3-4124-4D9A-8917-18028974E93A}">
      <dgm:prSet/>
      <dgm:spPr/>
      <dgm:t>
        <a:bodyPr/>
        <a:lstStyle/>
        <a:p>
          <a:endParaRPr lang="en-US"/>
        </a:p>
      </dgm:t>
    </dgm:pt>
    <dgm:pt modelId="{BD78C3F1-1042-44E6-93BA-E811BC76D947}" type="sibTrans" cxnId="{025D21C3-4124-4D9A-8917-18028974E93A}">
      <dgm:prSet/>
      <dgm:spPr/>
      <dgm:t>
        <a:bodyPr/>
        <a:lstStyle/>
        <a:p>
          <a:endParaRPr lang="en-US"/>
        </a:p>
      </dgm:t>
    </dgm:pt>
    <dgm:pt modelId="{E5A6AA01-B1B7-40AF-9B52-468C3F23704D}">
      <dgm:prSet phldr="0"/>
      <dgm:spPr/>
      <dgm:t>
        <a:bodyPr/>
        <a:lstStyle/>
        <a:p>
          <a:pPr>
            <a:lnSpc>
              <a:spcPct val="100000"/>
            </a:lnSpc>
            <a:defRPr cap="all"/>
          </a:pPr>
          <a:r>
            <a:rPr lang="en-US" altLang="en-US"/>
            <a:t>Scenario 4. Inflation and Credit Expansion management. </a:t>
          </a:r>
          <a:endParaRPr lang="en-US" dirty="0">
            <a:latin typeface="Calibri"/>
            <a:ea typeface="Calibri"/>
            <a:cs typeface="Calibri"/>
          </a:endParaRPr>
        </a:p>
      </dgm:t>
    </dgm:pt>
    <dgm:pt modelId="{4A02B61F-756D-4CBD-A7BA-4F492DEA9B33}" type="parTrans" cxnId="{E050B03B-BCCF-4211-BB19-433E85E91B9E}">
      <dgm:prSet/>
      <dgm:spPr/>
      <dgm:t>
        <a:bodyPr/>
        <a:lstStyle/>
        <a:p>
          <a:endParaRPr lang="en-US"/>
        </a:p>
      </dgm:t>
    </dgm:pt>
    <dgm:pt modelId="{D6C3AAB4-213D-472D-95F1-5C7BE980C9D2}" type="sibTrans" cxnId="{E050B03B-BCCF-4211-BB19-433E85E91B9E}">
      <dgm:prSet/>
      <dgm:spPr/>
      <dgm:t>
        <a:bodyPr/>
        <a:lstStyle/>
        <a:p>
          <a:endParaRPr lang="en-US"/>
        </a:p>
      </dgm:t>
    </dgm:pt>
    <dgm:pt modelId="{ECC5E080-26AD-42C9-8EC7-5EA6456D9795}" type="pres">
      <dgm:prSet presAssocID="{0E3809C0-3631-4F41-882F-A9DF6ACE4DA8}" presName="root" presStyleCnt="0">
        <dgm:presLayoutVars>
          <dgm:dir/>
          <dgm:resizeHandles val="exact"/>
        </dgm:presLayoutVars>
      </dgm:prSet>
      <dgm:spPr/>
    </dgm:pt>
    <dgm:pt modelId="{04C1A131-600C-4FB8-B0E1-A136AD6C672E}" type="pres">
      <dgm:prSet presAssocID="{BEAE6F15-DA62-469E-8C4D-AFFD85428298}" presName="compNode" presStyleCnt="0"/>
      <dgm:spPr/>
    </dgm:pt>
    <dgm:pt modelId="{AC38CBB2-343B-4D4F-B94C-33B19293E8C8}" type="pres">
      <dgm:prSet presAssocID="{BEAE6F15-DA62-469E-8C4D-AFFD85428298}" presName="iconBgRect" presStyleLbl="bgShp" presStyleIdx="0" presStyleCnt="4"/>
      <dgm:spPr/>
    </dgm:pt>
    <dgm:pt modelId="{22FFE8D0-8122-48E0-B7A2-D87B86C5F2BB}" type="pres">
      <dgm:prSet presAssocID="{BEAE6F15-DA62-469E-8C4D-AFFD85428298}" presName="iconRect" presStyleLbl="node1" presStyleIdx="0" presStyleCnt="4"/>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ins"/>
        </a:ext>
      </dgm:extLst>
    </dgm:pt>
    <dgm:pt modelId="{D33CD223-7CCC-4FD7-A619-035E28895E2C}" type="pres">
      <dgm:prSet presAssocID="{BEAE6F15-DA62-469E-8C4D-AFFD85428298}" presName="spaceRect" presStyleCnt="0"/>
      <dgm:spPr/>
    </dgm:pt>
    <dgm:pt modelId="{B5121CAF-3E97-445C-9B2F-1DD9565BD288}" type="pres">
      <dgm:prSet presAssocID="{BEAE6F15-DA62-469E-8C4D-AFFD85428298}" presName="textRect" presStyleLbl="revTx" presStyleIdx="0" presStyleCnt="4">
        <dgm:presLayoutVars>
          <dgm:chMax val="1"/>
          <dgm:chPref val="1"/>
        </dgm:presLayoutVars>
      </dgm:prSet>
      <dgm:spPr/>
    </dgm:pt>
    <dgm:pt modelId="{1B48B592-83ED-4980-AC62-DD43CA362E33}" type="pres">
      <dgm:prSet presAssocID="{17A867F1-262B-407F-89B6-6ACFBAE3455F}" presName="sibTrans" presStyleCnt="0"/>
      <dgm:spPr/>
    </dgm:pt>
    <dgm:pt modelId="{DEFDA395-E89E-4973-96DE-62CA0FB2C3A9}" type="pres">
      <dgm:prSet presAssocID="{D8AFC5DE-DAA0-4647-BDBD-E0C96E130E6B}" presName="compNode" presStyleCnt="0"/>
      <dgm:spPr/>
    </dgm:pt>
    <dgm:pt modelId="{39666833-36CC-4E8D-86E4-5D2F55F791E7}" type="pres">
      <dgm:prSet presAssocID="{D8AFC5DE-DAA0-4647-BDBD-E0C96E130E6B}" presName="iconBgRect" presStyleLbl="bgShp" presStyleIdx="1" presStyleCnt="4"/>
      <dgm:spPr/>
    </dgm:pt>
    <dgm:pt modelId="{A59F829D-63A4-479E-946B-A2676A5A3518}" type="pres">
      <dgm:prSet presAssocID="{D8AFC5DE-DAA0-4647-BDBD-E0C96E130E6B}" presName="iconRect" presStyleLbl="node1" presStyleIdx="1" presStyleCnt="4"/>
      <dgm:spPr>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ctory"/>
        </a:ext>
      </dgm:extLst>
    </dgm:pt>
    <dgm:pt modelId="{6A065863-E1C3-4115-8091-B3891A0870C9}" type="pres">
      <dgm:prSet presAssocID="{D8AFC5DE-DAA0-4647-BDBD-E0C96E130E6B}" presName="spaceRect" presStyleCnt="0"/>
      <dgm:spPr/>
    </dgm:pt>
    <dgm:pt modelId="{B8318328-0AE6-4236-ACE0-31725EB43155}" type="pres">
      <dgm:prSet presAssocID="{D8AFC5DE-DAA0-4647-BDBD-E0C96E130E6B}" presName="textRect" presStyleLbl="revTx" presStyleIdx="1" presStyleCnt="4">
        <dgm:presLayoutVars>
          <dgm:chMax val="1"/>
          <dgm:chPref val="1"/>
        </dgm:presLayoutVars>
      </dgm:prSet>
      <dgm:spPr/>
    </dgm:pt>
    <dgm:pt modelId="{CB5B6030-1B4D-4662-908B-F0EAD4DA716B}" type="pres">
      <dgm:prSet presAssocID="{DA4A05E4-E9CA-4FB8-963D-F827721A6316}" presName="sibTrans" presStyleCnt="0"/>
      <dgm:spPr/>
    </dgm:pt>
    <dgm:pt modelId="{5F5C9106-5E4C-4F18-B644-F23A31488B25}" type="pres">
      <dgm:prSet presAssocID="{93457994-77D4-45F6-B367-DC074574F163}" presName="compNode" presStyleCnt="0"/>
      <dgm:spPr/>
    </dgm:pt>
    <dgm:pt modelId="{67579BEF-88A7-4414-AC12-05345F1354C6}" type="pres">
      <dgm:prSet presAssocID="{93457994-77D4-45F6-B367-DC074574F163}" presName="iconBgRect" presStyleLbl="bgShp" presStyleIdx="2" presStyleCnt="4"/>
      <dgm:spPr/>
    </dgm:pt>
    <dgm:pt modelId="{2935B1C2-2984-456E-BFEE-E62B3DECE2B1}" type="pres">
      <dgm:prSet presAssocID="{93457994-77D4-45F6-B367-DC074574F163}" presName="iconRect" presStyleLbl="node1" presStyleIdx="2" presStyleCnt="4"/>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llar"/>
        </a:ext>
      </dgm:extLst>
    </dgm:pt>
    <dgm:pt modelId="{083AA36A-494A-43A9-8098-3904B1891F88}" type="pres">
      <dgm:prSet presAssocID="{93457994-77D4-45F6-B367-DC074574F163}" presName="spaceRect" presStyleCnt="0"/>
      <dgm:spPr/>
    </dgm:pt>
    <dgm:pt modelId="{7D7B74C5-0D14-4AD3-BDE9-27E2D6CD46E5}" type="pres">
      <dgm:prSet presAssocID="{93457994-77D4-45F6-B367-DC074574F163}" presName="textRect" presStyleLbl="revTx" presStyleIdx="2" presStyleCnt="4">
        <dgm:presLayoutVars>
          <dgm:chMax val="1"/>
          <dgm:chPref val="1"/>
        </dgm:presLayoutVars>
      </dgm:prSet>
      <dgm:spPr/>
    </dgm:pt>
    <dgm:pt modelId="{4F2FE99A-FBF0-4D2F-9A6E-5687027003EF}" type="pres">
      <dgm:prSet presAssocID="{BD78C3F1-1042-44E6-93BA-E811BC76D947}" presName="sibTrans" presStyleCnt="0"/>
      <dgm:spPr/>
    </dgm:pt>
    <dgm:pt modelId="{5A3B21EB-8C5C-464E-9F38-450AE5190DAC}" type="pres">
      <dgm:prSet presAssocID="{E5A6AA01-B1B7-40AF-9B52-468C3F23704D}" presName="compNode" presStyleCnt="0"/>
      <dgm:spPr/>
    </dgm:pt>
    <dgm:pt modelId="{8BCF3EEF-AE3B-4AAE-BD75-5921A55CBC12}" type="pres">
      <dgm:prSet presAssocID="{E5A6AA01-B1B7-40AF-9B52-468C3F23704D}" presName="iconBgRect" presStyleLbl="bgShp" presStyleIdx="3" presStyleCnt="4"/>
      <dgm:spPr/>
    </dgm:pt>
    <dgm:pt modelId="{2CD82A98-D9AD-4D8B-922D-1B457DBF1DC7}" type="pres">
      <dgm:prSet presAssocID="{E5A6AA01-B1B7-40AF-9B52-468C3F23704D}" presName="iconRect" presStyleLbl="node1" presStyleIdx="3" presStyleCnt="4"/>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oney"/>
        </a:ext>
      </dgm:extLst>
    </dgm:pt>
    <dgm:pt modelId="{C0352EA0-7B97-4932-B4DA-749490CC29FB}" type="pres">
      <dgm:prSet presAssocID="{E5A6AA01-B1B7-40AF-9B52-468C3F23704D}" presName="spaceRect" presStyleCnt="0"/>
      <dgm:spPr/>
    </dgm:pt>
    <dgm:pt modelId="{7F14F33A-72E3-4D25-9025-77AD04F0F207}" type="pres">
      <dgm:prSet presAssocID="{E5A6AA01-B1B7-40AF-9B52-468C3F23704D}" presName="textRect" presStyleLbl="revTx" presStyleIdx="3" presStyleCnt="4">
        <dgm:presLayoutVars>
          <dgm:chMax val="1"/>
          <dgm:chPref val="1"/>
        </dgm:presLayoutVars>
      </dgm:prSet>
      <dgm:spPr/>
    </dgm:pt>
  </dgm:ptLst>
  <dgm:cxnLst>
    <dgm:cxn modelId="{992E5C23-458E-4307-A887-6DC8C72C2719}" type="presOf" srcId="{0E3809C0-3631-4F41-882F-A9DF6ACE4DA8}" destId="{ECC5E080-26AD-42C9-8EC7-5EA6456D9795}" srcOrd="0" destOrd="0" presId="urn:microsoft.com/office/officeart/2018/5/layout/IconCircleLabelList"/>
    <dgm:cxn modelId="{E795B837-7E75-44BC-BA40-67A58D30C8E6}" type="presOf" srcId="{E5A6AA01-B1B7-40AF-9B52-468C3F23704D}" destId="{7F14F33A-72E3-4D25-9025-77AD04F0F207}" srcOrd="0" destOrd="0" presId="urn:microsoft.com/office/officeart/2018/5/layout/IconCircleLabelList"/>
    <dgm:cxn modelId="{E050B03B-BCCF-4211-BB19-433E85E91B9E}" srcId="{0E3809C0-3631-4F41-882F-A9DF6ACE4DA8}" destId="{E5A6AA01-B1B7-40AF-9B52-468C3F23704D}" srcOrd="3" destOrd="0" parTransId="{4A02B61F-756D-4CBD-A7BA-4F492DEA9B33}" sibTransId="{D6C3AAB4-213D-472D-95F1-5C7BE980C9D2}"/>
    <dgm:cxn modelId="{E623FB5F-98EA-42BE-A065-5F65BA9D9CA7}" type="presOf" srcId="{93457994-77D4-45F6-B367-DC074574F163}" destId="{7D7B74C5-0D14-4AD3-BDE9-27E2D6CD46E5}" srcOrd="0" destOrd="0" presId="urn:microsoft.com/office/officeart/2018/5/layout/IconCircleLabelList"/>
    <dgm:cxn modelId="{B6E6C373-BCD0-42B8-BDC2-C3EC3C2A0AD7}" srcId="{0E3809C0-3631-4F41-882F-A9DF6ACE4DA8}" destId="{D8AFC5DE-DAA0-4647-BDBD-E0C96E130E6B}" srcOrd="1" destOrd="0" parTransId="{53617474-4741-41B0-A7FE-6A898106BC50}" sibTransId="{DA4A05E4-E9CA-4FB8-963D-F827721A6316}"/>
    <dgm:cxn modelId="{4F75AE55-4960-40E9-970F-E7E5EF6096DB}" type="presOf" srcId="{D8AFC5DE-DAA0-4647-BDBD-E0C96E130E6B}" destId="{B8318328-0AE6-4236-ACE0-31725EB43155}" srcOrd="0" destOrd="0" presId="urn:microsoft.com/office/officeart/2018/5/layout/IconCircleLabelList"/>
    <dgm:cxn modelId="{025D21C3-4124-4D9A-8917-18028974E93A}" srcId="{0E3809C0-3631-4F41-882F-A9DF6ACE4DA8}" destId="{93457994-77D4-45F6-B367-DC074574F163}" srcOrd="2" destOrd="0" parTransId="{CEB0DAD1-5614-4055-9DB4-B4F51CEA29A4}" sibTransId="{BD78C3F1-1042-44E6-93BA-E811BC76D947}"/>
    <dgm:cxn modelId="{E45B32CE-5D10-4141-959A-E2E847E565B6}" type="presOf" srcId="{BEAE6F15-DA62-469E-8C4D-AFFD85428298}" destId="{B5121CAF-3E97-445C-9B2F-1DD9565BD288}" srcOrd="0" destOrd="0" presId="urn:microsoft.com/office/officeart/2018/5/layout/IconCircleLabelList"/>
    <dgm:cxn modelId="{727761D2-9D43-4D34-B776-331E53C2D562}" srcId="{0E3809C0-3631-4F41-882F-A9DF6ACE4DA8}" destId="{BEAE6F15-DA62-469E-8C4D-AFFD85428298}" srcOrd="0" destOrd="0" parTransId="{A5786D50-8800-480D-BA54-591471AD94D0}" sibTransId="{17A867F1-262B-407F-89B6-6ACFBAE3455F}"/>
    <dgm:cxn modelId="{EDFF4853-85E9-4FFA-976C-44343E467B89}" type="presParOf" srcId="{ECC5E080-26AD-42C9-8EC7-5EA6456D9795}" destId="{04C1A131-600C-4FB8-B0E1-A136AD6C672E}" srcOrd="0" destOrd="0" presId="urn:microsoft.com/office/officeart/2018/5/layout/IconCircleLabelList"/>
    <dgm:cxn modelId="{331D4D59-5F05-45F0-AF48-A9B4A5E7D18C}" type="presParOf" srcId="{04C1A131-600C-4FB8-B0E1-A136AD6C672E}" destId="{AC38CBB2-343B-4D4F-B94C-33B19293E8C8}" srcOrd="0" destOrd="0" presId="urn:microsoft.com/office/officeart/2018/5/layout/IconCircleLabelList"/>
    <dgm:cxn modelId="{C9550BD3-AF0E-49B0-BA1A-9BF90DB53676}" type="presParOf" srcId="{04C1A131-600C-4FB8-B0E1-A136AD6C672E}" destId="{22FFE8D0-8122-48E0-B7A2-D87B86C5F2BB}" srcOrd="1" destOrd="0" presId="urn:microsoft.com/office/officeart/2018/5/layout/IconCircleLabelList"/>
    <dgm:cxn modelId="{E1E608D9-B8B4-4FC2-861D-B482BC4E2B0C}" type="presParOf" srcId="{04C1A131-600C-4FB8-B0E1-A136AD6C672E}" destId="{D33CD223-7CCC-4FD7-A619-035E28895E2C}" srcOrd="2" destOrd="0" presId="urn:microsoft.com/office/officeart/2018/5/layout/IconCircleLabelList"/>
    <dgm:cxn modelId="{FDE48B83-2E26-4EA2-A606-3DACEAEFA9F7}" type="presParOf" srcId="{04C1A131-600C-4FB8-B0E1-A136AD6C672E}" destId="{B5121CAF-3E97-445C-9B2F-1DD9565BD288}" srcOrd="3" destOrd="0" presId="urn:microsoft.com/office/officeart/2018/5/layout/IconCircleLabelList"/>
    <dgm:cxn modelId="{FA9062BE-EC82-4F7F-AFE2-CA4407D72482}" type="presParOf" srcId="{ECC5E080-26AD-42C9-8EC7-5EA6456D9795}" destId="{1B48B592-83ED-4980-AC62-DD43CA362E33}" srcOrd="1" destOrd="0" presId="urn:microsoft.com/office/officeart/2018/5/layout/IconCircleLabelList"/>
    <dgm:cxn modelId="{C6861AA2-6273-4C87-B29B-61339DB81E12}" type="presParOf" srcId="{ECC5E080-26AD-42C9-8EC7-5EA6456D9795}" destId="{DEFDA395-E89E-4973-96DE-62CA0FB2C3A9}" srcOrd="2" destOrd="0" presId="urn:microsoft.com/office/officeart/2018/5/layout/IconCircleLabelList"/>
    <dgm:cxn modelId="{93DC0DC0-3D40-45E5-818F-1F9FCEB56356}" type="presParOf" srcId="{DEFDA395-E89E-4973-96DE-62CA0FB2C3A9}" destId="{39666833-36CC-4E8D-86E4-5D2F55F791E7}" srcOrd="0" destOrd="0" presId="urn:microsoft.com/office/officeart/2018/5/layout/IconCircleLabelList"/>
    <dgm:cxn modelId="{F1BB0028-EA55-4E7D-9F29-11624D8487A2}" type="presParOf" srcId="{DEFDA395-E89E-4973-96DE-62CA0FB2C3A9}" destId="{A59F829D-63A4-479E-946B-A2676A5A3518}" srcOrd="1" destOrd="0" presId="urn:microsoft.com/office/officeart/2018/5/layout/IconCircleLabelList"/>
    <dgm:cxn modelId="{BCF7617C-543C-48D7-AD8E-513039DC307E}" type="presParOf" srcId="{DEFDA395-E89E-4973-96DE-62CA0FB2C3A9}" destId="{6A065863-E1C3-4115-8091-B3891A0870C9}" srcOrd="2" destOrd="0" presId="urn:microsoft.com/office/officeart/2018/5/layout/IconCircleLabelList"/>
    <dgm:cxn modelId="{C3300A28-F0E4-4F6C-86B2-048EC8BE70F3}" type="presParOf" srcId="{DEFDA395-E89E-4973-96DE-62CA0FB2C3A9}" destId="{B8318328-0AE6-4236-ACE0-31725EB43155}" srcOrd="3" destOrd="0" presId="urn:microsoft.com/office/officeart/2018/5/layout/IconCircleLabelList"/>
    <dgm:cxn modelId="{498B8931-DF47-4CEF-8A65-BB92F24DC18F}" type="presParOf" srcId="{ECC5E080-26AD-42C9-8EC7-5EA6456D9795}" destId="{CB5B6030-1B4D-4662-908B-F0EAD4DA716B}" srcOrd="3" destOrd="0" presId="urn:microsoft.com/office/officeart/2018/5/layout/IconCircleLabelList"/>
    <dgm:cxn modelId="{D226840F-25CE-4374-8D55-8C8840D127DD}" type="presParOf" srcId="{ECC5E080-26AD-42C9-8EC7-5EA6456D9795}" destId="{5F5C9106-5E4C-4F18-B644-F23A31488B25}" srcOrd="4" destOrd="0" presId="urn:microsoft.com/office/officeart/2018/5/layout/IconCircleLabelList"/>
    <dgm:cxn modelId="{9DE023FC-BDC3-49D4-8ED2-3C866FC04A97}" type="presParOf" srcId="{5F5C9106-5E4C-4F18-B644-F23A31488B25}" destId="{67579BEF-88A7-4414-AC12-05345F1354C6}" srcOrd="0" destOrd="0" presId="urn:microsoft.com/office/officeart/2018/5/layout/IconCircleLabelList"/>
    <dgm:cxn modelId="{89655776-E7E5-4195-BAEA-A14655EC952A}" type="presParOf" srcId="{5F5C9106-5E4C-4F18-B644-F23A31488B25}" destId="{2935B1C2-2984-456E-BFEE-E62B3DECE2B1}" srcOrd="1" destOrd="0" presId="urn:microsoft.com/office/officeart/2018/5/layout/IconCircleLabelList"/>
    <dgm:cxn modelId="{3CCC273D-E9D0-4938-8442-20C3291BC6B4}" type="presParOf" srcId="{5F5C9106-5E4C-4F18-B644-F23A31488B25}" destId="{083AA36A-494A-43A9-8098-3904B1891F88}" srcOrd="2" destOrd="0" presId="urn:microsoft.com/office/officeart/2018/5/layout/IconCircleLabelList"/>
    <dgm:cxn modelId="{62420CD4-6E02-4997-BE34-27726B2EDE6E}" type="presParOf" srcId="{5F5C9106-5E4C-4F18-B644-F23A31488B25}" destId="{7D7B74C5-0D14-4AD3-BDE9-27E2D6CD46E5}" srcOrd="3" destOrd="0" presId="urn:microsoft.com/office/officeart/2018/5/layout/IconCircleLabelList"/>
    <dgm:cxn modelId="{B6612ED8-CB67-462B-BC0C-DFE7C6588690}" type="presParOf" srcId="{ECC5E080-26AD-42C9-8EC7-5EA6456D9795}" destId="{4F2FE99A-FBF0-4D2F-9A6E-5687027003EF}" srcOrd="5" destOrd="0" presId="urn:microsoft.com/office/officeart/2018/5/layout/IconCircleLabelList"/>
    <dgm:cxn modelId="{D1A1DDCF-1C8D-4270-8F12-9ED7688F82B2}" type="presParOf" srcId="{ECC5E080-26AD-42C9-8EC7-5EA6456D9795}" destId="{5A3B21EB-8C5C-464E-9F38-450AE5190DAC}" srcOrd="6" destOrd="0" presId="urn:microsoft.com/office/officeart/2018/5/layout/IconCircleLabelList"/>
    <dgm:cxn modelId="{E5AD8466-38C0-4CF0-B26E-4B2BFEF3DBE1}" type="presParOf" srcId="{5A3B21EB-8C5C-464E-9F38-450AE5190DAC}" destId="{8BCF3EEF-AE3B-4AAE-BD75-5921A55CBC12}" srcOrd="0" destOrd="0" presId="urn:microsoft.com/office/officeart/2018/5/layout/IconCircleLabelList"/>
    <dgm:cxn modelId="{CCEDF9C5-64CC-43B5-9017-203D99BCA3BD}" type="presParOf" srcId="{5A3B21EB-8C5C-464E-9F38-450AE5190DAC}" destId="{2CD82A98-D9AD-4D8B-922D-1B457DBF1DC7}" srcOrd="1" destOrd="0" presId="urn:microsoft.com/office/officeart/2018/5/layout/IconCircleLabelList"/>
    <dgm:cxn modelId="{C9828320-67FD-44AD-852F-42675C7128D9}" type="presParOf" srcId="{5A3B21EB-8C5C-464E-9F38-450AE5190DAC}" destId="{C0352EA0-7B97-4932-B4DA-749490CC29FB}" srcOrd="2" destOrd="0" presId="urn:microsoft.com/office/officeart/2018/5/layout/IconCircleLabelList"/>
    <dgm:cxn modelId="{F171D190-D20A-4D10-8E13-FA8B145066D1}" type="presParOf" srcId="{5A3B21EB-8C5C-464E-9F38-450AE5190DAC}" destId="{7F14F33A-72E3-4D25-9025-77AD04F0F207}"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7D91DA-5FC5-4043-B2EC-FBD45DD2D27F}">
      <dsp:nvSpPr>
        <dsp:cNvPr id="0" name=""/>
        <dsp:cNvSpPr/>
      </dsp:nvSpPr>
      <dsp:spPr>
        <a:xfrm>
          <a:off x="0" y="0"/>
          <a:ext cx="6742556" cy="12526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noProof="0" dirty="0"/>
            <a:t>The object of this research is the bank loan supply in Bulgaria during the period 2007–2024. </a:t>
          </a:r>
        </a:p>
      </dsp:txBody>
      <dsp:txXfrm>
        <a:off x="36689" y="36689"/>
        <a:ext cx="5390858" cy="1179262"/>
      </dsp:txXfrm>
    </dsp:sp>
    <dsp:sp modelId="{1326DA4F-895F-4FDD-979F-A32FA2E0CD42}">
      <dsp:nvSpPr>
        <dsp:cNvPr id="0" name=""/>
        <dsp:cNvSpPr/>
      </dsp:nvSpPr>
      <dsp:spPr>
        <a:xfrm>
          <a:off x="594931" y="1461413"/>
          <a:ext cx="6742556" cy="1252640"/>
        </a:xfrm>
        <a:prstGeom prst="roundRect">
          <a:avLst>
            <a:gd name="adj" fmla="val 10000"/>
          </a:avLst>
        </a:prstGeom>
        <a:solidFill>
          <a:schemeClr val="accent2">
            <a:hueOff val="1264967"/>
            <a:satOff val="-23931"/>
            <a:lumOff val="-1667"/>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noProof="0" dirty="0"/>
            <a:t>The particular subject is the factor determination of loan supply by using a mix of microeconomic and macroeconomic quarterly data.</a:t>
          </a:r>
        </a:p>
      </dsp:txBody>
      <dsp:txXfrm>
        <a:off x="631620" y="1498102"/>
        <a:ext cx="5260030" cy="1179262"/>
      </dsp:txXfrm>
    </dsp:sp>
    <dsp:sp modelId="{B25C3D79-28D9-43BB-89F2-D82AE89BE984}">
      <dsp:nvSpPr>
        <dsp:cNvPr id="0" name=""/>
        <dsp:cNvSpPr/>
      </dsp:nvSpPr>
      <dsp:spPr>
        <a:xfrm>
          <a:off x="1189862" y="2922827"/>
          <a:ext cx="6742556" cy="1252640"/>
        </a:xfrm>
        <a:prstGeom prst="roundRect">
          <a:avLst>
            <a:gd name="adj" fmla="val 10000"/>
          </a:avLst>
        </a:prstGeom>
        <a:solidFill>
          <a:schemeClr val="accent2">
            <a:hueOff val="2529934"/>
            <a:satOff val="-47862"/>
            <a:lumOff val="-3334"/>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kern="1200" noProof="0" dirty="0"/>
            <a:t>The aim is to identify the factors that influence loan supply in the short- and long-term, using panel data for 21 commercial banks, through the methodology of </a:t>
          </a:r>
          <a:r>
            <a:rPr lang="en-GB" sz="1700" kern="1200" noProof="0" dirty="0" err="1"/>
            <a:t>Pesaran</a:t>
          </a:r>
          <a:r>
            <a:rPr lang="en-GB" sz="1700" kern="1200" noProof="0" dirty="0"/>
            <a:t> et al. (1999) and </a:t>
          </a:r>
          <a:r>
            <a:rPr lang="en-GB" sz="1700" kern="1200" noProof="0" dirty="0" err="1"/>
            <a:t>Pesaran</a:t>
          </a:r>
          <a:r>
            <a:rPr lang="en-GB" sz="1700" kern="1200" noProof="0" dirty="0"/>
            <a:t> et al. (2001). </a:t>
          </a:r>
        </a:p>
      </dsp:txBody>
      <dsp:txXfrm>
        <a:off x="1226551" y="2959516"/>
        <a:ext cx="5260030" cy="1179262"/>
      </dsp:txXfrm>
    </dsp:sp>
    <dsp:sp modelId="{E442745B-7676-485F-9C64-E6BC02D33CF3}">
      <dsp:nvSpPr>
        <dsp:cNvPr id="0" name=""/>
        <dsp:cNvSpPr/>
      </dsp:nvSpPr>
      <dsp:spPr>
        <a:xfrm>
          <a:off x="5928339" y="949918"/>
          <a:ext cx="814216" cy="814216"/>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noProof="0" dirty="0"/>
        </a:p>
      </dsp:txBody>
      <dsp:txXfrm>
        <a:off x="6111538" y="949918"/>
        <a:ext cx="447818" cy="612698"/>
      </dsp:txXfrm>
    </dsp:sp>
    <dsp:sp modelId="{F589832D-A81B-4FD7-BB71-5A3BECCB75F7}">
      <dsp:nvSpPr>
        <dsp:cNvPr id="0" name=""/>
        <dsp:cNvSpPr/>
      </dsp:nvSpPr>
      <dsp:spPr>
        <a:xfrm>
          <a:off x="6523271" y="2402981"/>
          <a:ext cx="814216" cy="814216"/>
        </a:xfrm>
        <a:prstGeom prst="downArrow">
          <a:avLst>
            <a:gd name="adj1" fmla="val 55000"/>
            <a:gd name="adj2" fmla="val 45000"/>
          </a:avLst>
        </a:prstGeom>
        <a:solidFill>
          <a:schemeClr val="accent2">
            <a:tint val="40000"/>
            <a:alpha val="90000"/>
            <a:hueOff val="3524137"/>
            <a:satOff val="-59496"/>
            <a:lumOff val="-3708"/>
            <a:alphaOff val="0"/>
          </a:schemeClr>
        </a:solidFill>
        <a:ln w="15875" cap="flat" cmpd="sng" algn="ctr">
          <a:solidFill>
            <a:schemeClr val="accent2">
              <a:tint val="40000"/>
              <a:alpha val="90000"/>
              <a:hueOff val="3524137"/>
              <a:satOff val="-59496"/>
              <a:lumOff val="-37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GB" sz="3600" kern="1200" noProof="0" dirty="0"/>
        </a:p>
      </dsp:txBody>
      <dsp:txXfrm>
        <a:off x="6706470" y="2402981"/>
        <a:ext cx="447818" cy="6126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8CBB2-343B-4D4F-B94C-33B19293E8C8}">
      <dsp:nvSpPr>
        <dsp:cNvPr id="0" name=""/>
        <dsp:cNvSpPr/>
      </dsp:nvSpPr>
      <dsp:spPr>
        <a:xfrm>
          <a:off x="505086" y="72266"/>
          <a:ext cx="1146920" cy="114692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FFE8D0-8122-48E0-B7A2-D87B86C5F2BB}">
      <dsp:nvSpPr>
        <dsp:cNvPr id="0" name=""/>
        <dsp:cNvSpPr/>
      </dsp:nvSpPr>
      <dsp:spPr>
        <a:xfrm>
          <a:off x="749511" y="316691"/>
          <a:ext cx="658069" cy="658069"/>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121CAF-3E97-445C-9B2F-1DD9565BD288}">
      <dsp:nvSpPr>
        <dsp:cNvPr id="0" name=""/>
        <dsp:cNvSpPr/>
      </dsp:nvSpPr>
      <dsp:spPr>
        <a:xfrm>
          <a:off x="138447" y="1576424"/>
          <a:ext cx="1880197"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altLang="en-US" sz="1100" kern="1200" dirty="0"/>
            <a:t>Scenario 1. Rising CAR during economic slowdown having a procyclical impact</a:t>
          </a:r>
          <a:endParaRPr lang="en-US" sz="1100" kern="1200" dirty="0"/>
        </a:p>
      </dsp:txBody>
      <dsp:txXfrm>
        <a:off x="138447" y="1576424"/>
        <a:ext cx="1880197" cy="832500"/>
      </dsp:txXfrm>
    </dsp:sp>
    <dsp:sp modelId="{39666833-36CC-4E8D-86E4-5D2F55F791E7}">
      <dsp:nvSpPr>
        <dsp:cNvPr id="0" name=""/>
        <dsp:cNvSpPr/>
      </dsp:nvSpPr>
      <dsp:spPr>
        <a:xfrm>
          <a:off x="2714318" y="72266"/>
          <a:ext cx="1146920" cy="114692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9F829D-63A4-479E-946B-A2676A5A3518}">
      <dsp:nvSpPr>
        <dsp:cNvPr id="0" name=""/>
        <dsp:cNvSpPr/>
      </dsp:nvSpPr>
      <dsp:spPr>
        <a:xfrm>
          <a:off x="2958744" y="316691"/>
          <a:ext cx="658069" cy="658069"/>
        </a:xfrm>
        <a:prstGeom prst="rect">
          <a:avLst/>
        </a:prstGeom>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318328-0AE6-4236-ACE0-31725EB43155}">
      <dsp:nvSpPr>
        <dsp:cNvPr id="0" name=""/>
        <dsp:cNvSpPr/>
      </dsp:nvSpPr>
      <dsp:spPr>
        <a:xfrm>
          <a:off x="2347679" y="1576424"/>
          <a:ext cx="1880197"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altLang="en-US" sz="1100" kern="1200" dirty="0"/>
            <a:t>Scenario 2. Applying different capital requirements based on bank market share or size. </a:t>
          </a:r>
          <a:endParaRPr lang="en-US" sz="1100" kern="1200" dirty="0">
            <a:latin typeface="Calibri"/>
            <a:ea typeface="Calibri"/>
            <a:cs typeface="Calibri"/>
          </a:endParaRPr>
        </a:p>
      </dsp:txBody>
      <dsp:txXfrm>
        <a:off x="2347679" y="1576424"/>
        <a:ext cx="1880197" cy="832500"/>
      </dsp:txXfrm>
    </dsp:sp>
    <dsp:sp modelId="{67579BEF-88A7-4414-AC12-05345F1354C6}">
      <dsp:nvSpPr>
        <dsp:cNvPr id="0" name=""/>
        <dsp:cNvSpPr/>
      </dsp:nvSpPr>
      <dsp:spPr>
        <a:xfrm>
          <a:off x="505086" y="2878973"/>
          <a:ext cx="1146920" cy="114692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35B1C2-2984-456E-BFEE-E62B3DECE2B1}">
      <dsp:nvSpPr>
        <dsp:cNvPr id="0" name=""/>
        <dsp:cNvSpPr/>
      </dsp:nvSpPr>
      <dsp:spPr>
        <a:xfrm>
          <a:off x="749511" y="3123399"/>
          <a:ext cx="658069" cy="658069"/>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7B74C5-0D14-4AD3-BDE9-27E2D6CD46E5}">
      <dsp:nvSpPr>
        <dsp:cNvPr id="0" name=""/>
        <dsp:cNvSpPr/>
      </dsp:nvSpPr>
      <dsp:spPr>
        <a:xfrm>
          <a:off x="138447" y="4383131"/>
          <a:ext cx="1880197"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altLang="en-US" sz="1100" kern="1200" dirty="0"/>
            <a:t>Scenario 3.  Loan Supply and Profitability Trade-off. </a:t>
          </a:r>
          <a:endParaRPr lang="en-US" sz="1100" kern="1200" dirty="0">
            <a:latin typeface="Calibri"/>
            <a:ea typeface="Calibri"/>
            <a:cs typeface="Calibri"/>
          </a:endParaRPr>
        </a:p>
      </dsp:txBody>
      <dsp:txXfrm>
        <a:off x="138447" y="4383131"/>
        <a:ext cx="1880197" cy="832500"/>
      </dsp:txXfrm>
    </dsp:sp>
    <dsp:sp modelId="{8BCF3EEF-AE3B-4AAE-BD75-5921A55CBC12}">
      <dsp:nvSpPr>
        <dsp:cNvPr id="0" name=""/>
        <dsp:cNvSpPr/>
      </dsp:nvSpPr>
      <dsp:spPr>
        <a:xfrm>
          <a:off x="2714318" y="2878973"/>
          <a:ext cx="1146920" cy="1146920"/>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D82A98-D9AD-4D8B-922D-1B457DBF1DC7}">
      <dsp:nvSpPr>
        <dsp:cNvPr id="0" name=""/>
        <dsp:cNvSpPr/>
      </dsp:nvSpPr>
      <dsp:spPr>
        <a:xfrm>
          <a:off x="2958744" y="3123399"/>
          <a:ext cx="658069" cy="658069"/>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14F33A-72E3-4D25-9025-77AD04F0F207}">
      <dsp:nvSpPr>
        <dsp:cNvPr id="0" name=""/>
        <dsp:cNvSpPr/>
      </dsp:nvSpPr>
      <dsp:spPr>
        <a:xfrm>
          <a:off x="2347679" y="4383131"/>
          <a:ext cx="1880197" cy="83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altLang="en-US" sz="1100" kern="1200"/>
            <a:t>Scenario 4. Inflation and Credit Expansion management. </a:t>
          </a:r>
          <a:endParaRPr lang="en-US" sz="1100" kern="1200" dirty="0">
            <a:latin typeface="Calibri"/>
            <a:ea typeface="Calibri"/>
            <a:cs typeface="Calibri"/>
          </a:endParaRPr>
        </a:p>
      </dsp:txBody>
      <dsp:txXfrm>
        <a:off x="2347679" y="4383131"/>
        <a:ext cx="1880197" cy="83250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AutoShape 1">
            <a:extLst>
              <a:ext uri="{FF2B5EF4-FFF2-40B4-BE49-F238E27FC236}">
                <a16:creationId xmlns:a16="http://schemas.microsoft.com/office/drawing/2014/main" id="{9FB74A65-74F1-D7B5-DE95-37A6455A9789}"/>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bg-BG" altLang="en-US"/>
          </a:p>
        </p:txBody>
      </p:sp>
      <p:sp>
        <p:nvSpPr>
          <p:cNvPr id="9219" name="Rectangle 2">
            <a:extLst>
              <a:ext uri="{FF2B5EF4-FFF2-40B4-BE49-F238E27FC236}">
                <a16:creationId xmlns:a16="http://schemas.microsoft.com/office/drawing/2014/main" id="{764638A6-4C68-9852-A36C-680FAE9D909F}"/>
              </a:ext>
            </a:extLst>
          </p:cNvPr>
          <p:cNvSpPr>
            <a:spLocks noGrp="1" noRot="1" noChangeAspect="1" noChangeArrowheads="1"/>
          </p:cNvSpPr>
          <p:nvPr>
            <p:ph type="sldImg"/>
          </p:nvPr>
        </p:nvSpPr>
        <p:spPr bwMode="auto">
          <a:xfrm>
            <a:off x="0" y="69532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3">
            <a:extLst>
              <a:ext uri="{FF2B5EF4-FFF2-40B4-BE49-F238E27FC236}">
                <a16:creationId xmlns:a16="http://schemas.microsoft.com/office/drawing/2014/main" id="{B81F875A-3617-73AD-46CA-E0DEDD468DB9}"/>
              </a:ext>
            </a:extLst>
          </p:cNvPr>
          <p:cNvSpPr>
            <a:spLocks noGrp="1" noChangeArrowheads="1"/>
          </p:cNvSpPr>
          <p:nvPr>
            <p:ph type="body"/>
          </p:nvPr>
        </p:nvSpPr>
        <p:spPr bwMode="auto">
          <a:xfrm>
            <a:off x="685800" y="4343400"/>
            <a:ext cx="5483225" cy="4111625"/>
          </a:xfrm>
          <a:prstGeom prst="rect">
            <a:avLst/>
          </a:prstGeom>
          <a:noFill/>
          <a:ln>
            <a:noFill/>
          </a:ln>
          <a:effectLst/>
        </p:spPr>
        <p:txBody>
          <a:bodyPr vert="horz" wrap="square" lIns="0" tIns="0" rIns="0" bIns="0" numCol="1" anchor="t" anchorCtr="0" compatLnSpc="1">
            <a:prstTxWarp prst="textNoShape">
              <a:avLst/>
            </a:prstTxWarp>
          </a:bodyPr>
          <a:lstStyle/>
          <a:p>
            <a:pPr lvl="0"/>
            <a:endParaRPr lang="en-US" altLang="en-US" noProof="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333FBCD6-00D3-D8C2-ECF6-FA2D4161D73E}"/>
              </a:ext>
            </a:extLst>
          </p:cNvPr>
          <p:cNvSpPr txBox="1">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5" name="Rectangle 2">
            <a:extLst>
              <a:ext uri="{FF2B5EF4-FFF2-40B4-BE49-F238E27FC236}">
                <a16:creationId xmlns:a16="http://schemas.microsoft.com/office/drawing/2014/main" id="{4CB2DF86-A6AF-A526-2BB5-F072713A1048}"/>
              </a:ext>
            </a:extLst>
          </p:cNvPr>
          <p:cNvSpPr txBox="1">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sz="1800" dirty="0">
                <a:effectLst/>
                <a:latin typeface="Times New Roman" panose="02020603050405020304" pitchFamily="18" charset="0"/>
                <a:ea typeface="Calibri" panose="020F0502020204030204" pitchFamily="34" charset="0"/>
              </a:rPr>
              <a:t>This paper studies the factors affecting Bulgarian commercial banks’ loan supply over the period between Q1.2007 and Q4.2024. The analysis employs a panel of indicators, derived from individual (microeconomic) commercial banks’ balance sheets and income statements alongside macroeconomic variables. Combining cointegrated I(0) and I(1) data suggests the use of the Pooled Mean Group (PMG) ARDL model in panel data of </a:t>
            </a:r>
            <a:r>
              <a:rPr lang="en-US" sz="1800" dirty="0" err="1">
                <a:effectLst/>
                <a:latin typeface="Times New Roman" panose="02020603050405020304" pitchFamily="18" charset="0"/>
                <a:ea typeface="Calibri" panose="020F0502020204030204" pitchFamily="34" charset="0"/>
              </a:rPr>
              <a:t>Pesaran</a:t>
            </a:r>
            <a:r>
              <a:rPr lang="en-US" sz="1800" dirty="0">
                <a:effectLst/>
                <a:latin typeface="Times New Roman" panose="02020603050405020304" pitchFamily="18" charset="0"/>
                <a:ea typeface="Calibri" panose="020F0502020204030204" pitchFamily="34" charset="0"/>
              </a:rPr>
              <a:t>, et al. (1999). </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US" sz="1200" dirty="0">
                <a:solidFill>
                  <a:schemeClr val="tx1"/>
                </a:solidFill>
                <a:latin typeface="+mn-lt"/>
                <a:ea typeface="+mn-ea"/>
              </a:rPr>
              <a:t>The scientific paper is structured as follows: The first section reviews theoretical and empirical literature on bank lending, focusing on credit supply in Bulgaria. Section 2 explains the dataset and the methodology framework. In section 3, the empirical findings are provided with long-run and short-run estimates included. Section 4 concludes the analysis with a summary of main findings and policy recommendations. Section 5 provides policy implications. </a:t>
            </a:r>
          </a:p>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lgn="just">
              <a:spcAft>
                <a:spcPts val="300"/>
              </a:spcAft>
              <a:buNone/>
            </a:pPr>
            <a:r>
              <a:rPr lang="en-GB" sz="1800" dirty="0">
                <a:effectLst/>
                <a:highlight>
                  <a:srgbClr val="FFFF00"/>
                </a:highlight>
                <a:latin typeface="Times New Roman" panose="02020603050405020304" pitchFamily="18" charset="0"/>
                <a:ea typeface="Calibri" panose="020F0502020204030204" pitchFamily="34" charset="0"/>
              </a:rPr>
              <a:t>short-term results in current paragraph.</a:t>
            </a:r>
            <a:r>
              <a:rPr lang="en-GB" sz="1800" dirty="0">
                <a:effectLst/>
                <a:latin typeface="Times New Roman" panose="02020603050405020304" pitchFamily="18" charset="0"/>
                <a:ea typeface="Calibri" panose="020F0502020204030204" pitchFamily="34" charset="0"/>
              </a:rPr>
              <a:t> The negative and significant Error correction term (ECT) confirms the existence of long-run equilibrium. About 11% of the disequilibrium is corrected each quarter in the short-term model (see eq. 4.2. and </a:t>
            </a:r>
            <a:r>
              <a:rPr lang="en-GB" sz="1800" dirty="0" err="1">
                <a:effectLst/>
                <a:latin typeface="Times New Roman" panose="02020603050405020304" pitchFamily="18" charset="0"/>
                <a:ea typeface="Calibri" panose="020F0502020204030204" pitchFamily="34" charset="0"/>
              </a:rPr>
              <a:t>eq</a:t>
            </a:r>
            <a:r>
              <a:rPr lang="en-GB" sz="1800" dirty="0">
                <a:effectLst/>
                <a:latin typeface="Times New Roman" panose="02020603050405020304" pitchFamily="18" charset="0"/>
                <a:ea typeface="Calibri" panose="020F0502020204030204" pitchFamily="34" charset="0"/>
              </a:rPr>
              <a:t> 4.3. and Table 7).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Understandably, the 1 pp increase in current period CAR reduces short-term loan growth by 1.85%, consistent with capital constraints tightening credit.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Two-quarter lag of the cost-to-income ratio </a:t>
            </a:r>
            <a:r>
              <a:rPr lang="en-GB" sz="1800" dirty="0">
                <a:effectLst/>
                <a:highlight>
                  <a:srgbClr val="FFFF00"/>
                </a:highlight>
                <a:latin typeface="Times New Roman" panose="02020603050405020304" pitchFamily="18" charset="0"/>
                <a:ea typeface="Calibri" panose="020F0502020204030204" pitchFamily="34" charset="0"/>
              </a:rPr>
              <a:t>(CTOI(-2))</a:t>
            </a:r>
            <a:r>
              <a:rPr lang="en-GB" sz="1800" dirty="0">
                <a:effectLst/>
                <a:latin typeface="Times New Roman" panose="02020603050405020304" pitchFamily="18" charset="0"/>
                <a:ea typeface="Calibri" panose="020F0502020204030204" pitchFamily="34" charset="0"/>
              </a:rPr>
              <a:t> reduces loan growth by 3.6%, having a lagged efficiency impact, i.e. higher CTOI by 1pp reduces lending with a lag of two quarters by 3.6%.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An immediate increase in the market share (MS) strongly increases lending, with 1 pp higher MS leading to 50.95% higher bank loans (an inverse relationship and interpretation is also possible since we identify association and not causation).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An increase in the LOANS_TO_DEPOSITS by 1 pp immediately boosts loans by 1.1%, possibly due to surge in lending </a:t>
            </a:r>
            <a:r>
              <a:rPr lang="en-GB" sz="1800" dirty="0" err="1">
                <a:effectLst/>
                <a:latin typeface="Times New Roman" panose="02020603050405020304" pitchFamily="18" charset="0"/>
                <a:ea typeface="Calibri" panose="020F0502020204030204" pitchFamily="34" charset="0"/>
              </a:rPr>
              <a:t>behavior</a:t>
            </a:r>
            <a:r>
              <a:rPr lang="en-GB" sz="1800" dirty="0">
                <a:effectLst/>
                <a:latin typeface="Times New Roman" panose="02020603050405020304" pitchFamily="18" charset="0"/>
                <a:ea typeface="Calibri" panose="020F0502020204030204" pitchFamily="34" charset="0"/>
              </a:rPr>
              <a:t> and lower risk aversion. The positive association is also supported by the two-lagged association of the LOANS_TO_DEPOSITS variable and lending, despite the fact is of lower magnitude.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Output growth, represented by the natural logarithm of real Gross domestic product two quarters ago of 1% stimulates current lending by 0.36%, assuming lagged macro credit supply behaviour.</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 The negative intercept of -0.96 suggests other unobserved factors drag short-run loan growth when other variables are neutral. </a:t>
            </a:r>
            <a:endParaRPr lang="en-US" sz="1800" dirty="0">
              <a:effectLst/>
              <a:latin typeface="Times New Roman" panose="02020603050405020304" pitchFamily="18" charset="0"/>
              <a:ea typeface="Calibri" panose="020F0502020204030204" pitchFamily="34" charset="0"/>
            </a:endParaRPr>
          </a:p>
          <a:p>
            <a:pPr algn="just">
              <a:spcAft>
                <a:spcPts val="300"/>
              </a:spcAft>
            </a:pPr>
            <a:r>
              <a:rPr lang="en-GB" sz="1800" dirty="0">
                <a:effectLst/>
                <a:latin typeface="Times New Roman" panose="02020603050405020304" pitchFamily="18" charset="0"/>
                <a:ea typeface="Calibri" panose="020F0502020204030204" pitchFamily="34" charset="0"/>
              </a:rPr>
              <a:t>Furthermore the CCB default dummy (D1) and the COVID-19 dummy (D2) appears to be insignificant in the model, with p-values for accepting the null hypothesis that the coefficient equals to zero of above 10%.</a:t>
            </a:r>
            <a:endParaRPr lang="en-US" sz="1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4034239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
            <a:extLst>
              <a:ext uri="{FF2B5EF4-FFF2-40B4-BE49-F238E27FC236}">
                <a16:creationId xmlns:a16="http://schemas.microsoft.com/office/drawing/2014/main" id="{EF7C5ABF-E371-8CB6-50F2-E53926B255DD}"/>
              </a:ext>
            </a:extLst>
          </p:cNvPr>
          <p:cNvSpPr txBox="1">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3" name="Rectangle 2">
            <a:extLst>
              <a:ext uri="{FF2B5EF4-FFF2-40B4-BE49-F238E27FC236}">
                <a16:creationId xmlns:a16="http://schemas.microsoft.com/office/drawing/2014/main" id="{44364576-A3AB-6098-4511-5C1DE366EB30}"/>
              </a:ext>
            </a:extLst>
          </p:cNvPr>
          <p:cNvSpPr txBox="1">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a:t>Our study may help regulators in tailoring regulatory tools for heterogenous bank environment and for mitigating cyclical </a:t>
            </a:r>
            <a:r>
              <a:rPr lang="en-US" altLang="en-US" dirty="0" err="1"/>
              <a:t>behaviour</a:t>
            </a:r>
            <a:r>
              <a:rPr lang="en-US" altLang="en-US" dirty="0"/>
              <a:t> of banks and impact of lending on amplifying the economic cycle. We can use the following scenarios supporting specific policy measures:</a:t>
            </a:r>
          </a:p>
          <a:p>
            <a:r>
              <a:rPr lang="en-US" altLang="en-US" dirty="0"/>
              <a:t>Scenario 1. Rising CAR during economic slowdown having a procyclical impact. If the central bank raises CAR from 10 to 12% to strengthen capital adequacy during economic downturn. Based on the long-run coefficient of -3.82, a 1 pp in CAR would reduce the long-term level of loans by approximately 3.8%, or by 7.84% in the case of CAR strengthening to 12% from 10%. The slump in bank lending would deepen the recession, hence this regulatory tightening could amplify credit contraction, deepening the downturn, getting a classic procyclical effect. The bottom line is that the central bank should consider effective countercyclical capital buffer framework. </a:t>
            </a:r>
          </a:p>
          <a:p>
            <a:r>
              <a:rPr lang="en-US" altLang="en-US" dirty="0"/>
              <a:t>Bulgarian national bank has at its disposal such an instrument but its efficiency should be often revied and tested for finetuning. The countercyclical capital buffer is a macroprudential instrument provided for in Bulgarian National Bank (BNB) Ordinance No. 8, in accordance with the requirements of Directive 2013/36/EU and the amendments introduced by Directive (EU) 2019/878. The primary purpose of the buffer is to serve as a safeguard for the banking system against potential losses arising from the build-up of cyclical systemic risk during periods of excessive credit growth.</a:t>
            </a:r>
          </a:p>
          <a:p>
            <a:r>
              <a:rPr lang="en-US" altLang="en-US" dirty="0"/>
              <a:t>Scenario 2. Applying different capital requirements based on bank market share or size. Our results suggest that banks with larger market share tent to lend considerably more in the long-run, with the market share coefficient to be around 45, i.e. a 1pp increase in market share leads to 45% larger bank loans (however: if a bank gains market share, others are decreasing market, usually smaller bank). Rather than applying uniform CAR thresholds, regulators could impose heterogenous capital buffers based on bank size and systemic relevance. As a result smaller banks would get higher lending flexibility, while strengthening the capital base and sustainability of large banks. </a:t>
            </a:r>
          </a:p>
          <a:p>
            <a:r>
              <a:rPr lang="en-US" altLang="en-US" dirty="0"/>
              <a:t>Also, similar approach can be used for banks with higher marginal lending, strengthening their capital base.</a:t>
            </a:r>
          </a:p>
          <a:p>
            <a:r>
              <a:rPr lang="en-US" altLang="en-US" dirty="0"/>
              <a:t>Scenario 3.  Loan Supply and Profitability Trade-off. Our model shows that higher ROA is associated with lower loan supply, probably due risk aversion or reliance on non-loan related income. Policies that incentivize profitability, e.g. through ROA or ROE based capital requirements may discourage lending, especially to riskier segments like SMEs. Introducing Lending-based incentives, such as targeted credit guarantees or capital relief for SME lending, can balance profitability concerns with economic growth needs.</a:t>
            </a:r>
          </a:p>
          <a:p>
            <a:r>
              <a:rPr lang="en-US" altLang="en-US" dirty="0"/>
              <a:t>Scenario 4. Inflation and Credit Expansion management. The CPI coefficient is positive and significant. In an inflationary environment, banks may expand lending. The Central bank should monitor real (deflated) credit supply, and not just nominal volumes, when assessing credit overheating. Risk buffers could target real loan growth measures.</a:t>
            </a:r>
          </a:p>
          <a:p>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a:extLst>
              <a:ext uri="{FF2B5EF4-FFF2-40B4-BE49-F238E27FC236}">
                <a16:creationId xmlns:a16="http://schemas.microsoft.com/office/drawing/2014/main" id="{5CC6BFBB-5E10-B5B3-A124-14E118A029F5}"/>
              </a:ext>
            </a:extLst>
          </p:cNvPr>
          <p:cNvSpPr txBox="1">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5" name="Rectangle 2">
            <a:extLst>
              <a:ext uri="{FF2B5EF4-FFF2-40B4-BE49-F238E27FC236}">
                <a16:creationId xmlns:a16="http://schemas.microsoft.com/office/drawing/2014/main" id="{32739CAC-0ED7-9DBE-7B56-D76A268ACA41}"/>
              </a:ext>
            </a:extLst>
          </p:cNvPr>
          <p:cNvSpPr txBox="1">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Using quarterly panel data from 21 commercial banks, this study analyses the loan supply determinants in Bulgaria during the period 2007Q1-2024Q4. The empirical analysis utilizes the Pooled Mean Group (PMG) Autoregressive Distributed Lag (ARDL) estimation technique, which encompasses both short-run and long-run equilibria between loan supply and an extensive array of bank-specific and macroeconomic factors.</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The findings validate the presence of stable long-run relationships between credit supply and its determinants. A number of factors contribute to the bank lending decision process in the Bulgarian context. Interestingly, capital adequacy, cost-to-income ratio, return on assets, and government bond yields are found to have a negative impact on loan supply, supporting the body of literature that addresses capital-based lending constraints and the crowding-out effects associated with public debt markets.</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On the contrary, the market share, the loan to deposit ratio, interest-bearing liabilities, GDP, inflation (CPI), and house prices are all found to be statistically significant and with a positive impact on loan supply in the long run. This suggests that greater macroeconomic opportunities, enhanced funding ability, and appreciation in asset prices facilitate further expansion in bank credit. The market share exhibits a very high impact on lending growth in both the long-run (</a:t>
            </a:r>
            <a:r>
              <a:rPr lang="en-GB" sz="1800" kern="100" dirty="0" err="1">
                <a:effectLst/>
                <a:latin typeface="Times New Roman" panose="02020603050405020304" pitchFamily="18" charset="0"/>
                <a:ea typeface="Calibri" panose="020F0502020204030204" pitchFamily="34" charset="0"/>
                <a:cs typeface="Times New Roman" panose="02020603050405020304" pitchFamily="18" charset="0"/>
              </a:rPr>
              <a:t>coef</a:t>
            </a: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 = 44.94) and short-run (</a:t>
            </a:r>
            <a:r>
              <a:rPr lang="en-GB" sz="1800" kern="100" dirty="0" err="1">
                <a:effectLst/>
                <a:latin typeface="Times New Roman" panose="02020603050405020304" pitchFamily="18" charset="0"/>
                <a:ea typeface="Calibri" panose="020F0502020204030204" pitchFamily="34" charset="0"/>
                <a:cs typeface="Times New Roman" panose="02020603050405020304" pitchFamily="18" charset="0"/>
              </a:rPr>
              <a:t>coef</a:t>
            </a: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 = 50.95), which implies that a greater market share supports the loan supply. This means that market-dominant banks expand lending more aggressively than smaller ones, but in turbulent times, they cause a larger constraint on lending as well. The association between interest rate liabilities and bank lending highlights the importance of addressing liabilities management in driving long-term credit expansion.</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The loan supply demonstrates positive relationships with macroeconomic indicators such as GDP and inflation rates and housing prices, which proves that economic fundamentals still play an essential role in supporting credit supply. </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Derived results also show that the responsiveness of changes in operational efficiency, monetary policy, the state of the economy, and capital performance relative to growth in loans is smaller and subject to lags in the short run. The negative error correction term confirms that step-wise changes from the equilibrium long-term relationship with the model can be achieved, but not without some delay, as evidenced by the approximate 11% adjustment speed limit per quarter set by gradual changes.</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These findings bear valuable information for management and policy within the banking sector. From a regulatory viewpoint, imposing stricter capital requirements or incentivizing greater operational efficiency tends to cut credit supply. Therefore, macroprudential policy must strive to achieve financial stability without restricting credit access to the real economy. The Bulgarian National Bank (BNB) needs to use flexible data-based approaches to activate countercyclical capital buffers during economic booms and to relax them during economic downturns to prevent credit procyclicality.</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buNone/>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Regulators should focus on larger banks when they implement countercyclical policy measures, as banks that control large market shares may create credit booms by taking excessive risks to defend or increase their market leadership. The BNB, alongside the ECB, needs to perform strict monitoring of lending standards together with risk-taking actions by these institutions.</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300"/>
              </a:spcBef>
              <a:spcAft>
                <a:spcPts val="300"/>
              </a:spcAft>
            </a:pP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This study also adds to the empirical literature by focusing on unit record data from a small open economy that incorporates both micro- and macro-level factors into a single inter-temporal framework. Other model dimensions could integrate non-performing loans, indicators from the ongoing digital transformation, or ESG-focused banking practices. Furthermore, </a:t>
            </a:r>
            <a:r>
              <a:rPr lang="en-GB" sz="1800" kern="100" dirty="0" err="1">
                <a:effectLst/>
                <a:latin typeface="Times New Roman" panose="02020603050405020304" pitchFamily="18" charset="0"/>
                <a:ea typeface="Calibri" panose="020F0502020204030204" pitchFamily="34" charset="0"/>
                <a:cs typeface="Times New Roman" panose="02020603050405020304" pitchFamily="18" charset="0"/>
              </a:rPr>
              <a:t>analyzing</a:t>
            </a:r>
            <a:r>
              <a:rPr lang="en-GB" sz="1800" kern="100" dirty="0">
                <a:effectLst/>
                <a:latin typeface="Times New Roman" panose="02020603050405020304" pitchFamily="18" charset="0"/>
                <a:ea typeface="Calibri" panose="020F0502020204030204" pitchFamily="34" charset="0"/>
                <a:cs typeface="Times New Roman" panose="02020603050405020304" pitchFamily="18" charset="0"/>
              </a:rPr>
              <a:t> other emerging economies from Central and Eastern Europe could provide valuable perspectives.</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819361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GB" sz="1800" dirty="0">
                <a:effectLst/>
                <a:latin typeface="Times New Roman" panose="02020603050405020304" pitchFamily="18" charset="0"/>
                <a:ea typeface="Calibri" panose="020F0502020204030204" pitchFamily="34" charset="0"/>
              </a:rPr>
              <a:t>Data selection process supports the use of the following dependent and explanatory variables:</a:t>
            </a:r>
            <a:endParaRPr lang="en-US" sz="1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2246276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r>
              <a:rPr lang="en-US" dirty="0"/>
              <a:t>During the time of the default on its debt Corporate commercial bank (CCB) was fourth largest commercial bank and it was the first bank defaulted after the 90s financial crisis in Bulgaria. The default of a such a large banks caused short-term panic in the banking industry, affecting mostly banks with Bulgarian ownership, leading to deposit reshuffling and to Central bank as lender of last resort intervention. </a:t>
            </a:r>
          </a:p>
          <a:p>
            <a:endParaRPr lang="en-US" dirty="0"/>
          </a:p>
        </p:txBody>
      </p:sp>
    </p:spTree>
    <p:extLst>
      <p:ext uri="{BB962C8B-B14F-4D97-AF65-F5344CB8AC3E}">
        <p14:creationId xmlns:p14="http://schemas.microsoft.com/office/powerpoint/2010/main" val="3505125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buFont typeface="Arial" panose="020B0604020202020204" pitchFamily="34" charset="0"/>
              <a:buChar char="•"/>
            </a:pPr>
            <a:r>
              <a:rPr lang="en-US" b="1" dirty="0"/>
              <a:t>Most variables are non-stationary at levels</a:t>
            </a:r>
            <a:r>
              <a:rPr lang="en-US" dirty="0"/>
              <a:t> but become stationary after </a:t>
            </a:r>
            <a:r>
              <a:rPr lang="en-US" b="1" dirty="0"/>
              <a:t>first differencing</a:t>
            </a:r>
            <a:r>
              <a:rPr lang="en-US" dirty="0"/>
              <a:t>, consistent with integration of order one, </a:t>
            </a:r>
            <a:r>
              <a:rPr lang="en-US" b="1" dirty="0"/>
              <a:t>I(1)</a:t>
            </a:r>
            <a:r>
              <a:rPr lang="en-US" dirty="0"/>
              <a:t>.</a:t>
            </a:r>
          </a:p>
          <a:p>
            <a:pPr>
              <a:buFont typeface="Arial" panose="020B0604020202020204" pitchFamily="34" charset="0"/>
              <a:buChar char="•"/>
            </a:pPr>
            <a:r>
              <a:rPr lang="en-US" dirty="0"/>
              <a:t>This finding supports the use of an </a:t>
            </a:r>
            <a:r>
              <a:rPr lang="en-US" b="1" dirty="0"/>
              <a:t>ARDL model</a:t>
            </a:r>
            <a:r>
              <a:rPr lang="en-US" dirty="0"/>
              <a:t>, which is suitable when variables are a mix of I(0) and I(1), but </a:t>
            </a:r>
            <a:r>
              <a:rPr lang="en-US" b="1" dirty="0"/>
              <a:t>not I(2)</a:t>
            </a:r>
            <a:r>
              <a:rPr lang="en-US" dirty="0"/>
              <a:t>.</a:t>
            </a:r>
          </a:p>
          <a:p>
            <a:endParaRPr lang="en-US" dirty="0"/>
          </a:p>
        </p:txBody>
      </p:sp>
    </p:spTree>
    <p:extLst>
      <p:ext uri="{BB962C8B-B14F-4D97-AF65-F5344CB8AC3E}">
        <p14:creationId xmlns:p14="http://schemas.microsoft.com/office/powerpoint/2010/main" val="420163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r>
              <a:rPr lang="en-US" dirty="0"/>
              <a:t>Unit root tests justify the use of the</a:t>
            </a:r>
          </a:p>
        </p:txBody>
      </p:sp>
    </p:spTree>
    <p:extLst>
      <p:ext uri="{BB962C8B-B14F-4D97-AF65-F5344CB8AC3E}">
        <p14:creationId xmlns:p14="http://schemas.microsoft.com/office/powerpoint/2010/main" val="2365578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lgn="just">
              <a:spcAft>
                <a:spcPts val="300"/>
              </a:spcAft>
              <a:buNone/>
            </a:pPr>
            <a:r>
              <a:rPr lang="en-GB" sz="1800" b="1" dirty="0">
                <a:effectLst/>
                <a:highlight>
                  <a:srgbClr val="FFFF00"/>
                </a:highlight>
                <a:latin typeface="Times New Roman" panose="02020603050405020304" pitchFamily="18" charset="0"/>
                <a:ea typeface="Calibri" panose="020F0502020204030204" pitchFamily="34" charset="0"/>
              </a:rPr>
              <a:t>Since we combine macroeconomic variables with exponential growth (GDP, Prices, Bank loans, Bank deposits, Bank assets, etc.) and ratios common for the banking industry (Capital adequacy ratio, Loans-to-deposits ratio; cost-to-income ratio; market share, return on assets ratio; return-on equity ratio) we use a semi-log model. We combine log-transformed macroeconomic variables and bank specific ratios and indicators used in financial analysis, which is a common practice for combining macroeconomic and financial variables and indicators, as can be seen in the works of Levine, R. (2005), Beck et al.(2006), </a:t>
            </a:r>
            <a:r>
              <a:rPr lang="en-GB" sz="1800" b="1" dirty="0" err="1">
                <a:effectLst/>
                <a:highlight>
                  <a:srgbClr val="FFFF00"/>
                </a:highlight>
                <a:latin typeface="Times New Roman" panose="02020603050405020304" pitchFamily="18" charset="0"/>
                <a:ea typeface="Calibri" panose="020F0502020204030204" pitchFamily="34" charset="0"/>
              </a:rPr>
              <a:t>Demirgüç</a:t>
            </a:r>
            <a:r>
              <a:rPr lang="en-GB" sz="1800" b="1" dirty="0">
                <a:effectLst/>
                <a:highlight>
                  <a:srgbClr val="FFFF00"/>
                </a:highlight>
                <a:latin typeface="Times New Roman" panose="02020603050405020304" pitchFamily="18" charset="0"/>
                <a:ea typeface="Calibri" panose="020F0502020204030204" pitchFamily="34" charset="0"/>
              </a:rPr>
              <a:t>-Kunt &amp; Huizinga (1999) and others.  Mixing logs and ratios is not only acceptable, but often necessary and methodologically appropriate.</a:t>
            </a:r>
            <a:endParaRPr lang="en-US" sz="1800" b="1"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highlight>
                  <a:srgbClr val="FFFF00"/>
                </a:highlight>
                <a:latin typeface="Times New Roman" panose="02020603050405020304" pitchFamily="18" charset="0"/>
                <a:ea typeface="Calibri" panose="020F0502020204030204" pitchFamily="34" charset="0"/>
              </a:rPr>
              <a:t>Level variables, like GDP, CPI, bank Loans, Deposits are often log-transformed in order to stabilize variance, address skewness and exponential growth and to interpret coefficients as elasticities (e.g. </a:t>
            </a:r>
            <a:r>
              <a:rPr lang="en-GB" sz="1800" dirty="0" err="1">
                <a:effectLst/>
                <a:highlight>
                  <a:srgbClr val="FFFF00"/>
                </a:highlight>
                <a:latin typeface="Times New Roman" panose="02020603050405020304" pitchFamily="18" charset="0"/>
                <a:ea typeface="Calibri" panose="020F0502020204030204" pitchFamily="34" charset="0"/>
              </a:rPr>
              <a:t>Demirgüç</a:t>
            </a:r>
            <a:r>
              <a:rPr lang="en-GB" sz="1800" dirty="0">
                <a:effectLst/>
                <a:highlight>
                  <a:srgbClr val="FFFF00"/>
                </a:highlight>
                <a:latin typeface="Times New Roman" panose="02020603050405020304" pitchFamily="18" charset="0"/>
                <a:ea typeface="Calibri" panose="020F0502020204030204" pitchFamily="34" charset="0"/>
              </a:rPr>
              <a:t>-Kunt &amp; Huizinga, 1999; Wooldridge, 2015; Gujarati &amp; Porter, 2009; </a:t>
            </a:r>
            <a:r>
              <a:rPr lang="en-GB" sz="1800" dirty="0" err="1">
                <a:effectLst/>
                <a:highlight>
                  <a:srgbClr val="FFFF00"/>
                </a:highlight>
                <a:latin typeface="Times New Roman" panose="02020603050405020304" pitchFamily="18" charset="0"/>
                <a:ea typeface="Calibri" panose="020F0502020204030204" pitchFamily="34" charset="0"/>
              </a:rPr>
              <a:t>Baltagi</a:t>
            </a:r>
            <a:r>
              <a:rPr lang="en-GB" sz="1800" dirty="0">
                <a:effectLst/>
                <a:highlight>
                  <a:srgbClr val="FFFF00"/>
                </a:highlight>
                <a:latin typeface="Times New Roman" panose="02020603050405020304" pitchFamily="18" charset="0"/>
                <a:ea typeface="Calibri" panose="020F0502020204030204" pitchFamily="34" charset="0"/>
              </a:rPr>
              <a:t>, 2008).</a:t>
            </a:r>
            <a:endParaRPr lang="en-US" sz="1800" dirty="0">
              <a:effectLst/>
              <a:latin typeface="Times New Roman" panose="02020603050405020304" pitchFamily="18" charset="0"/>
              <a:ea typeface="Calibri" panose="020F0502020204030204" pitchFamily="34" charset="0"/>
            </a:endParaRPr>
          </a:p>
          <a:p>
            <a:pPr algn="just">
              <a:spcAft>
                <a:spcPts val="300"/>
              </a:spcAft>
            </a:pPr>
            <a:r>
              <a:rPr lang="en-GB" sz="1800" dirty="0">
                <a:effectLst/>
                <a:highlight>
                  <a:srgbClr val="FFFF00"/>
                </a:highlight>
                <a:latin typeface="Times New Roman" panose="02020603050405020304" pitchFamily="18" charset="0"/>
                <a:ea typeface="Calibri" panose="020F0502020204030204" pitchFamily="34" charset="0"/>
              </a:rPr>
              <a:t>Our dependent variable is the natural logarithm of deflated bank loans and explanatory variables are ratios like Capital adequacy ratio, cost to income ratio, Market share ratio, Loans to deposits ratio, interest rates, together with natural logarithm of real GDP and natural logarithm of CPI. Following interpretation applies of our semi-log model’ variables: a 1% change in loans is associated with a 1 unit (pp) change in CAR and other non-log variables for log dependent and ratio/interest rate explanatory variables; a1% change in loans is associated with 1%change in GDP for log dependent and log explanatory variables.</a:t>
            </a:r>
            <a:endParaRPr lang="en-US" sz="1800" dirty="0">
              <a:effectLst/>
              <a:latin typeface="Times New Roman" panose="02020603050405020304" pitchFamily="18" charset="0"/>
              <a:ea typeface="Calibri" panose="020F0502020204030204" pitchFamily="34" charset="0"/>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endParaRPr lang="en-GB" sz="1800" dirty="0">
              <a:effectLst/>
              <a:latin typeface="Times New Roman" panose="02020603050405020304" pitchFamily="18" charset="0"/>
              <a:ea typeface="Calibri" panose="020F0502020204030204" pitchFamily="34" charset="0"/>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GB" sz="1800" dirty="0">
                <a:effectLst/>
                <a:latin typeface="Times New Roman" panose="02020603050405020304" pitchFamily="18" charset="0"/>
                <a:ea typeface="Calibri" panose="020F0502020204030204" pitchFamily="34" charset="0"/>
              </a:rPr>
              <a:t>Following the Wald test procedure on long-term coefficients in the panel PMG model, as suggested by </a:t>
            </a:r>
            <a:r>
              <a:rPr lang="en-GB" sz="1800" b="1" kern="100" dirty="0" err="1">
                <a:solidFill>
                  <a:srgbClr val="FF0000"/>
                </a:solidFill>
                <a:effectLst/>
                <a:latin typeface="Times New Roman" panose="02020603050405020304" pitchFamily="18" charset="0"/>
                <a:ea typeface="Arial" panose="020B0604020202020204" pitchFamily="34" charset="0"/>
              </a:rPr>
              <a:t>Pesaran</a:t>
            </a:r>
            <a:r>
              <a:rPr lang="en-GB" sz="1800" b="1" kern="100" dirty="0">
                <a:solidFill>
                  <a:srgbClr val="FF0000"/>
                </a:solidFill>
                <a:effectLst/>
                <a:latin typeface="Times New Roman" panose="02020603050405020304" pitchFamily="18" charset="0"/>
                <a:ea typeface="Arial" panose="020B0604020202020204" pitchFamily="34" charset="0"/>
              </a:rPr>
              <a:t> et al. (1999) </a:t>
            </a:r>
            <a:r>
              <a:rPr lang="en-GB" sz="1800" dirty="0">
                <a:effectLst/>
                <a:latin typeface="Times New Roman" panose="02020603050405020304" pitchFamily="18" charset="0"/>
                <a:ea typeface="Calibri" panose="020F0502020204030204" pitchFamily="34" charset="0"/>
              </a:rPr>
              <a:t>proves there is cointegration (see Table 6.). Performing a WALD test on long-term coefficients signifies the cointegration equation, with high F-Stat and Chi-square value and low probability for accepting the null that coefficients are equal individually and jointly to zero and that there is less than 0.001% change this result occurred by random chance (in the case of the Chi-square interpretation). This rejects the null hypothesis and supports the presence of cointegration of the ARDL (PMG) model.</a:t>
            </a:r>
          </a:p>
          <a:p>
            <a:pPr algn="just">
              <a:spcAft>
                <a:spcPts val="300"/>
              </a:spcAft>
              <a:buNone/>
            </a:pPr>
            <a:r>
              <a:rPr lang="en-GB" sz="1800" dirty="0">
                <a:effectLst/>
                <a:latin typeface="Times New Roman" panose="02020603050405020304" pitchFamily="18" charset="0"/>
                <a:ea typeface="Calibri" panose="020F0502020204030204" pitchFamily="34" charset="0"/>
              </a:rPr>
              <a:t>Long-run (cointegration) equation 4.1 (see also Table 5) provides information on the long-term interdependencies between the dependent variable and the explanatory variables. A 1 percentage point (pp) change of the capital adequacy ratio (CAR) variable leads to a 3.82% decline in bank loans, hypothetically, capital tightening reduces credit supply.  A 1 pp change of the Cost-to-income ratio (</a:t>
            </a:r>
            <a:r>
              <a:rPr lang="en-GB" sz="1800" dirty="0" err="1">
                <a:effectLst/>
                <a:latin typeface="Times New Roman" panose="02020603050405020304" pitchFamily="18" charset="0"/>
                <a:ea typeface="Calibri" panose="020F0502020204030204" pitchFamily="34" charset="0"/>
              </a:rPr>
              <a:t>CtoI</a:t>
            </a:r>
            <a:r>
              <a:rPr lang="en-GB" sz="1800" dirty="0">
                <a:effectLst/>
                <a:latin typeface="Times New Roman" panose="02020603050405020304" pitchFamily="18" charset="0"/>
                <a:ea typeface="Calibri" panose="020F0502020204030204" pitchFamily="34" charset="0"/>
              </a:rPr>
              <a:t>) variable leads to a 0.075% decline in bank loans, leading to the conclusion that inefficient banks lend less. A 1 pp change of the quarterly Return on Assets ratio (ROA_Q) variable leads to an 11.8% decline in bank loans, indicating that more profitable banks rely less heavily on mass lending and probably become more conservative after higher profitability periods.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market share ratio (MS) variable leads to a 44.94% increase in bank loans, suggesting market share-driven lending behaviour.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Loans-to-deposits ratio (LOANS_TO_DEPOSITS) variable leads to a 2.27% increase in bank loans, reflecting banks’ willingness to transform deposits into loans and to take on higher risk.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Interest rate on liabilities (INTERESLIAB) variable leads to a 33.61% increase in bank loans, reflecting banks’ desire to lend more and, for that purpose, paying higher interest on liabilities, or due to pressure to earn from lending.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Higher sovereign yields pull capital from private lending, evidencing a possible crowding-out effect, with a 1 pp change in yields on government bonds leading to a 0.061% decline in bank loans. Banks would prefer to invest in less risky assets, such as government bonds, instead of taking the higher risk of lending, hence higher yields on government bonds lead to a lower supply of loans.</a:t>
            </a:r>
            <a:endParaRPr lang="en-US" sz="1800" dirty="0">
              <a:effectLst/>
              <a:latin typeface="Times New Roman" panose="02020603050405020304" pitchFamily="18" charset="0"/>
              <a:ea typeface="Calibri" panose="020F0502020204030204" pitchFamily="34" charset="0"/>
            </a:endParaRPr>
          </a:p>
          <a:p>
            <a:pPr algn="just">
              <a:spcAft>
                <a:spcPts val="600"/>
              </a:spcAft>
              <a:buNone/>
            </a:pPr>
            <a:r>
              <a:rPr lang="en-GB" sz="1800" dirty="0">
                <a:effectLst/>
                <a:latin typeface="Times New Roman" panose="02020603050405020304" pitchFamily="18" charset="0"/>
                <a:ea typeface="Calibri" panose="020F0502020204030204" pitchFamily="34" charset="0"/>
              </a:rPr>
              <a:t>Economic growth fuels credit demand, with 1% in quarterly real GDP leading to a 0.74% increase in bank loans. </a:t>
            </a:r>
            <a:endParaRPr lang="en-US" sz="1800" dirty="0">
              <a:effectLst/>
              <a:latin typeface="Times New Roman" panose="02020603050405020304" pitchFamily="18" charset="0"/>
              <a:ea typeface="Calibri" panose="020F0502020204030204" pitchFamily="34" charset="0"/>
            </a:endParaRPr>
          </a:p>
          <a:p>
            <a:pPr algn="just">
              <a:spcAft>
                <a:spcPts val="600"/>
              </a:spcAft>
              <a:buNone/>
            </a:pPr>
            <a:r>
              <a:rPr lang="en-GB" sz="1800" dirty="0">
                <a:effectLst/>
                <a:latin typeface="Times New Roman" panose="02020603050405020304" pitchFamily="18" charset="0"/>
                <a:ea typeface="Calibri" panose="020F0502020204030204" pitchFamily="34" charset="0"/>
              </a:rPr>
              <a:t>Rising house prices increase collateral value and stimulate the supply of loans, with a 1% increase in quarterly House prices leading to a 0.52% increase in bank loans. </a:t>
            </a:r>
            <a:endParaRPr lang="en-US" sz="1800" dirty="0">
              <a:effectLst/>
              <a:latin typeface="Times New Roman" panose="02020603050405020304" pitchFamily="18" charset="0"/>
              <a:ea typeface="Calibri" panose="020F0502020204030204" pitchFamily="34" charset="0"/>
            </a:endParaRPr>
          </a:p>
          <a:p>
            <a:pPr algn="just">
              <a:spcAft>
                <a:spcPts val="600"/>
              </a:spcAft>
            </a:pPr>
            <a:r>
              <a:rPr lang="en-GB" sz="1800" dirty="0">
                <a:effectLst/>
                <a:latin typeface="Times New Roman" panose="02020603050405020304" pitchFamily="18" charset="0"/>
                <a:ea typeface="Calibri" panose="020F0502020204030204" pitchFamily="34" charset="0"/>
              </a:rPr>
              <a:t>Supply of bank loans is in positive association with inflation, with a 1% increase in CPI leading to a 1.16% increase in lending, probably reflecting also adaptive lending behaviour.</a:t>
            </a:r>
            <a:endParaRPr lang="en-US" sz="1800" dirty="0">
              <a:effectLst/>
              <a:latin typeface="Times New Roman" panose="02020603050405020304" pitchFamily="18" charset="0"/>
              <a:ea typeface="Calibri" panose="020F0502020204030204" pitchFamily="34" charset="0"/>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endParaRPr lang="en-US" sz="1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917511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lgn="just">
              <a:spcAft>
                <a:spcPts val="300"/>
              </a:spcAft>
              <a:buNone/>
            </a:pPr>
            <a:r>
              <a:rPr lang="en-GB" sz="1800" b="1" dirty="0">
                <a:effectLst/>
                <a:latin typeface="Times New Roman" panose="02020603050405020304" pitchFamily="18" charset="0"/>
                <a:ea typeface="Calibri" panose="020F0502020204030204" pitchFamily="34" charset="0"/>
              </a:rPr>
              <a:t>level of significance of 1% is in bold</a:t>
            </a:r>
            <a:r>
              <a:rPr lang="en-GB" sz="1800" dirty="0">
                <a:effectLst/>
                <a:latin typeface="Times New Roman" panose="02020603050405020304" pitchFamily="18" charset="0"/>
                <a:ea typeface="Calibri" panose="020F0502020204030204" pitchFamily="34" charset="0"/>
              </a:rPr>
              <a:t>; </a:t>
            </a:r>
            <a:r>
              <a:rPr lang="en-GB" sz="1800" b="1" i="1" dirty="0">
                <a:effectLst/>
                <a:latin typeface="Times New Roman" panose="02020603050405020304" pitchFamily="18" charset="0"/>
                <a:ea typeface="Calibri" panose="020F0502020204030204" pitchFamily="34" charset="0"/>
              </a:rPr>
              <a:t>level of significance of 5% is in bold and italic.</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Equations 4.2, the reduced and simplified form and eq. 4.3. the full model and information in Table 7. reveal short-term dynamics of the bank loan supply model, following the methodology of </a:t>
            </a:r>
            <a:r>
              <a:rPr lang="en-GB" sz="1800" b="1" dirty="0" err="1">
                <a:effectLst/>
                <a:latin typeface="Times New Roman" panose="02020603050405020304" pitchFamily="18" charset="0"/>
                <a:ea typeface="Calibri" panose="020F0502020204030204" pitchFamily="34" charset="0"/>
              </a:rPr>
              <a:t>Pesaran</a:t>
            </a:r>
            <a:r>
              <a:rPr lang="en-GB" sz="1800" b="1" dirty="0">
                <a:effectLst/>
                <a:latin typeface="Times New Roman" panose="02020603050405020304" pitchFamily="18" charset="0"/>
                <a:ea typeface="Calibri" panose="020F0502020204030204" pitchFamily="34" charset="0"/>
              </a:rPr>
              <a:t> et al. (1999). </a:t>
            </a:r>
            <a:r>
              <a:rPr lang="en-GB" sz="1800" dirty="0">
                <a:effectLst/>
                <a:highlight>
                  <a:srgbClr val="FFFF00"/>
                </a:highlight>
                <a:latin typeface="Times New Roman" panose="02020603050405020304" pitchFamily="18" charset="0"/>
                <a:ea typeface="Calibri" panose="020F0502020204030204" pitchFamily="34" charset="0"/>
              </a:rPr>
              <a:t>We use the Akaike info criterion (AIC) for selecting the maximum dependent lag size. The AIC model selection method suggests a short-run dynamic ARDL(4, 4, 4, 4, 4, 4, 4, 4, 4, 4, 4) of four lags for the dependent and explanatory variables, i.e., the present value of the variable and three lags of the variable.</a:t>
            </a:r>
            <a:endParaRPr lang="en-US" sz="1800" dirty="0">
              <a:effectLst/>
              <a:latin typeface="Times New Roman" panose="02020603050405020304" pitchFamily="18" charset="0"/>
              <a:ea typeface="Calibri" panose="020F0502020204030204" pitchFamily="34" charset="0"/>
            </a:endParaRPr>
          </a:p>
          <a:p>
            <a:pPr algn="just">
              <a:spcAft>
                <a:spcPts val="300"/>
              </a:spcAft>
            </a:pPr>
            <a:r>
              <a:rPr lang="en-GB" sz="1800" dirty="0">
                <a:effectLst/>
                <a:highlight>
                  <a:srgbClr val="FFFF00"/>
                </a:highlight>
                <a:latin typeface="Times New Roman" panose="02020603050405020304" pitchFamily="18" charset="0"/>
                <a:ea typeface="Calibri" panose="020F0502020204030204" pitchFamily="34" charset="0"/>
              </a:rPr>
              <a:t>In eq. 4.2. we provide a simplified version of our short-term model. The model reveals only significant coefficients at 1% and 5% level of significance and respective variables, linking the dependent and explanatory variables, while in eq. 4.3 we provide all coefficients, regardless of their level of significance. In eq. 4.2. one can clearly see significant interdependencies between the dependent and explanatory variables.</a:t>
            </a:r>
            <a:endParaRPr lang="en-US" sz="1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1148073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lgn="just">
              <a:spcAft>
                <a:spcPts val="300"/>
              </a:spcAft>
              <a:buNone/>
            </a:pPr>
            <a:r>
              <a:rPr lang="en-GB" sz="1800" dirty="0">
                <a:effectLst/>
                <a:latin typeface="Times New Roman" panose="02020603050405020304" pitchFamily="18" charset="0"/>
                <a:ea typeface="Calibri" panose="020F0502020204030204" pitchFamily="34" charset="0"/>
              </a:rPr>
              <a:t>Long-run (cointegration) equation 4.1 (see also Table 5) provides information on the long-term interdependencies between the dependent variable and the explanatory variables. A 1 percentage point (pp) change of the capital adequacy ratio (CAR) variable leads to a 3.82% decline in bank loans, hypothetically, capital tightening reduces credit supply.  A 1 pp change of the Cost-to-income ratio (</a:t>
            </a:r>
            <a:r>
              <a:rPr lang="en-GB" sz="1800" dirty="0" err="1">
                <a:effectLst/>
                <a:latin typeface="Times New Roman" panose="02020603050405020304" pitchFamily="18" charset="0"/>
                <a:ea typeface="Calibri" panose="020F0502020204030204" pitchFamily="34" charset="0"/>
              </a:rPr>
              <a:t>CtoI</a:t>
            </a:r>
            <a:r>
              <a:rPr lang="en-GB" sz="1800" dirty="0">
                <a:effectLst/>
                <a:latin typeface="Times New Roman" panose="02020603050405020304" pitchFamily="18" charset="0"/>
                <a:ea typeface="Calibri" panose="020F0502020204030204" pitchFamily="34" charset="0"/>
              </a:rPr>
              <a:t>) variable leads to a 0.075% decline in bank loans, leading to the conclusion that inefficient banks lend less. A 1 pp change of the quarterly Return on Assets ratio (ROA_Q) variable leads to an 11.8% decline in bank loans, indicating that more profitable banks rely less heavily on mass lending and probably become more conservative after higher profitability periods.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market share ratio (MS) variable leads to a 44.94% increase in bank loans, suggesting market share-driven lending behaviour.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Loans-to-deposits ratio (LOANS_TO_DEPOSITS) variable leads to a 2.27% increase in bank loans, reflecting banks’ willingness to transform deposits into loans and to take on higher risk.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Interest rate on liabilities (INTERESLIAB) variable leads to a 33.61% increase in bank loans, reflecting banks’ desire to lend more and, for that purpose, paying higher interest on liabilities, or due to pressure to earn from lending.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Higher sovereign yields pull capital from private lending, evidencing a possible crowding-out effect, with a 1 pp change in yields on government bonds leading to a 0.061% decline in bank loans. Banks would prefer to invest in less risky assets, such as government bonds, instead of taking the higher risk of lending, hence higher yields on government bonds lead to a lower supply of loans.</a:t>
            </a:r>
            <a:endParaRPr lang="en-US" sz="1800" dirty="0">
              <a:effectLst/>
              <a:latin typeface="Times New Roman" panose="02020603050405020304" pitchFamily="18" charset="0"/>
              <a:ea typeface="Calibri" panose="020F0502020204030204" pitchFamily="34" charset="0"/>
            </a:endParaRPr>
          </a:p>
          <a:p>
            <a:pPr algn="just">
              <a:spcAft>
                <a:spcPts val="600"/>
              </a:spcAft>
              <a:buNone/>
            </a:pPr>
            <a:r>
              <a:rPr lang="en-GB" sz="1800" dirty="0">
                <a:effectLst/>
                <a:latin typeface="Times New Roman" panose="02020603050405020304" pitchFamily="18" charset="0"/>
                <a:ea typeface="Calibri" panose="020F0502020204030204" pitchFamily="34" charset="0"/>
              </a:rPr>
              <a:t>Economic growth fuels credit demand, with 1% in quarterly real GDP leading to a 0.74% increase in bank loans. </a:t>
            </a:r>
            <a:endParaRPr lang="en-US" sz="1800" dirty="0">
              <a:effectLst/>
              <a:latin typeface="Times New Roman" panose="02020603050405020304" pitchFamily="18" charset="0"/>
              <a:ea typeface="Calibri" panose="020F0502020204030204" pitchFamily="34" charset="0"/>
            </a:endParaRPr>
          </a:p>
          <a:p>
            <a:pPr algn="just">
              <a:spcAft>
                <a:spcPts val="600"/>
              </a:spcAft>
              <a:buNone/>
            </a:pPr>
            <a:r>
              <a:rPr lang="en-GB" sz="1800" dirty="0">
                <a:effectLst/>
                <a:latin typeface="Times New Roman" panose="02020603050405020304" pitchFamily="18" charset="0"/>
                <a:ea typeface="Calibri" panose="020F0502020204030204" pitchFamily="34" charset="0"/>
              </a:rPr>
              <a:t>Rising house prices increase collateral value and stimulate the supply of loans, with a 1% increase in quarterly House prices leading to a 0.52% increase in bank loans. </a:t>
            </a:r>
            <a:endParaRPr lang="en-US" sz="1800" dirty="0">
              <a:effectLst/>
              <a:latin typeface="Times New Roman" panose="02020603050405020304" pitchFamily="18" charset="0"/>
              <a:ea typeface="Calibri" panose="020F0502020204030204" pitchFamily="34" charset="0"/>
            </a:endParaRPr>
          </a:p>
          <a:p>
            <a:pPr algn="just">
              <a:spcAft>
                <a:spcPts val="600"/>
              </a:spcAft>
            </a:pPr>
            <a:r>
              <a:rPr lang="en-GB" sz="1800" dirty="0">
                <a:effectLst/>
                <a:latin typeface="Times New Roman" panose="02020603050405020304" pitchFamily="18" charset="0"/>
                <a:ea typeface="Calibri" panose="020F0502020204030204" pitchFamily="34" charset="0"/>
              </a:rPr>
              <a:t>Supply of bank loans is in positive association with inflation, with a 1% increase in CPI leading to a 1.16% increase in lending, probably reflecting also adaptive lending behaviour.</a:t>
            </a:r>
            <a:endParaRPr lang="en-US" sz="1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3342392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lstStyle/>
          <a:p>
            <a:pPr algn="just">
              <a:spcAft>
                <a:spcPts val="300"/>
              </a:spcAft>
              <a:buNone/>
            </a:pPr>
            <a:r>
              <a:rPr lang="en-GB" sz="1800" dirty="0">
                <a:effectLst/>
                <a:latin typeface="Times New Roman" panose="02020603050405020304" pitchFamily="18" charset="0"/>
                <a:ea typeface="Calibri" panose="020F0502020204030204" pitchFamily="34" charset="0"/>
              </a:rPr>
              <a:t>Long-run (cointegration) equation 4.1 (see also Table 5) provides information on the long-term interdependencies between the dependent variable and the explanatory variables. A 1 percentage point (pp) change of the capital adequacy ratio (CAR) variable leads to a 3.82% decline in bank loans, hypothetically, capital tightening reduces credit supply.  A 1 pp change of the Cost-to-income ratio (</a:t>
            </a:r>
            <a:r>
              <a:rPr lang="en-GB" sz="1800" dirty="0" err="1">
                <a:effectLst/>
                <a:latin typeface="Times New Roman" panose="02020603050405020304" pitchFamily="18" charset="0"/>
                <a:ea typeface="Calibri" panose="020F0502020204030204" pitchFamily="34" charset="0"/>
              </a:rPr>
              <a:t>CtoI</a:t>
            </a:r>
            <a:r>
              <a:rPr lang="en-GB" sz="1800" dirty="0">
                <a:effectLst/>
                <a:latin typeface="Times New Roman" panose="02020603050405020304" pitchFamily="18" charset="0"/>
                <a:ea typeface="Calibri" panose="020F0502020204030204" pitchFamily="34" charset="0"/>
              </a:rPr>
              <a:t>) variable leads to a 0.075% decline in bank loans, leading to the conclusion that inefficient banks lend less. A 1 pp change of the quarterly Return on Assets ratio (ROA_Q) variable leads to an 11.8% decline in bank loans, indicating that more profitable banks rely less heavily on mass lending and probably become more conservative after higher profitability periods.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market share ratio (MS) variable leads to a 44.94% increase in bank loans, suggesting market share-driven lending behaviour.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Loans-to-deposits ratio (LOANS_TO_DEPOSITS) variable leads to a 2.27% increase in bank loans, reflecting banks’ willingness to transform deposits into loans and to take on higher risk.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A 1 pp change of the Interest rate on liabilities (INTERESLIAB) variable leads to a 33.61% increase in bank loans, reflecting banks’ desire to lend more and, for that purpose, paying higher interest on liabilities, or due to pressure to earn from lending.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Higher sovereign yields pull capital from private lending, evidencing a possible crowding-out effect, with a 1 pp change in yields on government bonds leading to a 0.061% decline in bank loans. Banks would prefer to invest in less risky assets, such as government bonds, instead of taking the higher risk of lending, hence higher yields on government bonds lead to a lower supply of loans.</a:t>
            </a:r>
            <a:endParaRPr lang="en-US" sz="1800" dirty="0">
              <a:effectLst/>
              <a:latin typeface="Times New Roman" panose="02020603050405020304" pitchFamily="18" charset="0"/>
              <a:ea typeface="Calibri" panose="020F0502020204030204" pitchFamily="34" charset="0"/>
            </a:endParaRPr>
          </a:p>
          <a:p>
            <a:pPr algn="just">
              <a:spcAft>
                <a:spcPts val="600"/>
              </a:spcAft>
              <a:buNone/>
            </a:pPr>
            <a:r>
              <a:rPr lang="en-GB" sz="1800" dirty="0">
                <a:effectLst/>
                <a:latin typeface="Times New Roman" panose="02020603050405020304" pitchFamily="18" charset="0"/>
                <a:ea typeface="Calibri" panose="020F0502020204030204" pitchFamily="34" charset="0"/>
              </a:rPr>
              <a:t>Economic growth fuels credit demand, with 1% in quarterly real GDP leading to a 0.74% increase in bank loans. </a:t>
            </a:r>
            <a:endParaRPr lang="en-US" sz="1800" dirty="0">
              <a:effectLst/>
              <a:latin typeface="Times New Roman" panose="02020603050405020304" pitchFamily="18" charset="0"/>
              <a:ea typeface="Calibri" panose="020F0502020204030204" pitchFamily="34" charset="0"/>
            </a:endParaRPr>
          </a:p>
          <a:p>
            <a:pPr algn="just">
              <a:spcAft>
                <a:spcPts val="600"/>
              </a:spcAft>
              <a:buNone/>
            </a:pPr>
            <a:r>
              <a:rPr lang="en-GB" sz="1800" dirty="0">
                <a:effectLst/>
                <a:latin typeface="Times New Roman" panose="02020603050405020304" pitchFamily="18" charset="0"/>
                <a:ea typeface="Calibri" panose="020F0502020204030204" pitchFamily="34" charset="0"/>
              </a:rPr>
              <a:t>Rising house prices increase collateral value and stimulate the supply of loans, with a 1% increase in quarterly House prices leading to a 0.52% increase in bank loans. </a:t>
            </a:r>
            <a:endParaRPr lang="en-US" sz="1800" dirty="0">
              <a:effectLst/>
              <a:latin typeface="Times New Roman" panose="02020603050405020304" pitchFamily="18" charset="0"/>
              <a:ea typeface="Calibri" panose="020F0502020204030204" pitchFamily="34" charset="0"/>
            </a:endParaRPr>
          </a:p>
          <a:p>
            <a:pPr algn="just">
              <a:spcAft>
                <a:spcPts val="600"/>
              </a:spcAft>
            </a:pPr>
            <a:r>
              <a:rPr lang="en-GB" sz="1800" dirty="0">
                <a:effectLst/>
                <a:latin typeface="Times New Roman" panose="02020603050405020304" pitchFamily="18" charset="0"/>
                <a:ea typeface="Calibri" panose="020F0502020204030204" pitchFamily="34" charset="0"/>
              </a:rPr>
              <a:t>Supply of bank loans is in positive association with inflation, with a 1% increase in CPI leading to a 1.16% increase in lending, probably reflecting also adaptive lending behaviour.</a:t>
            </a:r>
            <a:endParaRPr lang="en-US" sz="1800" dirty="0">
              <a:effectLst/>
              <a:latin typeface="Times New Roman" panose="02020603050405020304" pitchFamily="18" charset="0"/>
              <a:ea typeface="Calibri" panose="020F0502020204030204" pitchFamily="34" charset="0"/>
            </a:endParaRPr>
          </a:p>
          <a:p>
            <a:endParaRPr lang="en-US" dirty="0"/>
          </a:p>
        </p:txBody>
      </p:sp>
    </p:spTree>
    <p:extLst>
      <p:ext uri="{BB962C8B-B14F-4D97-AF65-F5344CB8AC3E}">
        <p14:creationId xmlns:p14="http://schemas.microsoft.com/office/powerpoint/2010/main" val="741867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grpSp>
        <p:nvGrpSpPr>
          <p:cNvPr id="451" name="Group 450"/>
          <p:cNvGrpSpPr/>
          <p:nvPr/>
        </p:nvGrpSpPr>
        <p:grpSpPr>
          <a:xfrm>
            <a:off x="0" y="0"/>
            <a:ext cx="9555163" cy="6853238"/>
            <a:chOff x="1524000" y="0"/>
            <a:chExt cx="9555163" cy="6853238"/>
          </a:xfrm>
        </p:grpSpPr>
        <p:sp>
          <p:nvSpPr>
            <p:cNvPr id="452"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3"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4"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5"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6"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7"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8"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9"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0"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1"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62"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3"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4"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5"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6"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7"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1283114" y="1168329"/>
            <a:ext cx="6586124" cy="4537816"/>
            <a:chOff x="1283114" y="1168329"/>
            <a:chExt cx="6586124" cy="4537816"/>
          </a:xfrm>
        </p:grpSpPr>
        <p:sp>
          <p:nvSpPr>
            <p:cNvPr id="39" name="Rectangle 38"/>
            <p:cNvSpPr/>
            <p:nvPr/>
          </p:nvSpPr>
          <p:spPr>
            <a:xfrm>
              <a:off x="1283114" y="1168329"/>
              <a:ext cx="658612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283114" y="1973001"/>
              <a:ext cx="658612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1" name="Isosceles Triangle 39"/>
            <p:cNvSpPr/>
            <p:nvPr/>
          </p:nvSpPr>
          <p:spPr>
            <a:xfrm rot="10800000">
              <a:off x="4362524" y="5355082"/>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359091" y="2055278"/>
            <a:ext cx="6428445" cy="1810636"/>
          </a:xfrm>
        </p:spPr>
        <p:txBody>
          <a:bodyPr bIns="0" anchor="b">
            <a:normAutofit/>
          </a:bodyPr>
          <a:lstStyle>
            <a:lvl1pPr algn="ctr">
              <a:lnSpc>
                <a:spcPct val="80000"/>
              </a:lnSpc>
              <a:defRPr sz="4800" spc="-113">
                <a:solidFill>
                  <a:srgbClr val="FFFEFF"/>
                </a:solidFill>
              </a:defRPr>
            </a:lvl1pPr>
          </a:lstStyle>
          <a:p>
            <a:r>
              <a:rPr lang="en-US" dirty="0"/>
              <a:t>Click to edit Master title style</a:t>
            </a:r>
          </a:p>
        </p:txBody>
      </p:sp>
      <p:sp>
        <p:nvSpPr>
          <p:cNvPr id="3" name="Subtitle 2"/>
          <p:cNvSpPr>
            <a:spLocks noGrp="1"/>
          </p:cNvSpPr>
          <p:nvPr>
            <p:ph type="subTitle" idx="1"/>
          </p:nvPr>
        </p:nvSpPr>
        <p:spPr>
          <a:xfrm>
            <a:off x="1359091" y="3941492"/>
            <a:ext cx="6428445" cy="1334120"/>
          </a:xfrm>
        </p:spPr>
        <p:txBody>
          <a:bodyPr tIns="0">
            <a:normAutofit/>
          </a:bodyPr>
          <a:lstStyle>
            <a:lvl1pPr marL="0" indent="0" algn="ctr">
              <a:lnSpc>
                <a:spcPct val="100000"/>
              </a:lnSpc>
              <a:buNone/>
              <a:defRPr sz="1800" b="0">
                <a:solidFill>
                  <a:srgbClr val="FFFE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a:xfrm>
            <a:off x="640080" y="320040"/>
            <a:ext cx="2743200" cy="320040"/>
          </a:xfrm>
        </p:spPr>
        <p:txBody>
          <a:bodyPr vert="horz" lIns="91440" tIns="45720" rIns="91440" bIns="45720" rtlCol="0" anchor="ctr"/>
          <a:lstStyle>
            <a:lvl1pPr>
              <a:defRPr lang="en-US"/>
            </a:lvl1pPr>
          </a:lstStyle>
          <a:p>
            <a:fld id="{48A87A34-81AB-432B-8DAE-1953F412C126}" type="datetimeFigureOut">
              <a:rPr lang="en-US" dirty="0"/>
              <a:pPr/>
              <a:t>5/22/2025</a:t>
            </a:fld>
            <a:endParaRPr lang="en-US" dirty="0"/>
          </a:p>
        </p:txBody>
      </p:sp>
      <p:sp>
        <p:nvSpPr>
          <p:cNvPr id="5" name="Footer Placeholder 4"/>
          <p:cNvSpPr>
            <a:spLocks noGrp="1"/>
          </p:cNvSpPr>
          <p:nvPr>
            <p:ph type="ftr" sz="quarter" idx="11"/>
          </p:nvPr>
        </p:nvSpPr>
        <p:spPr>
          <a:xfrm>
            <a:off x="640080" y="6227064"/>
            <a:ext cx="7854696"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7808976"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0198574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85" name="Group 84"/>
          <p:cNvGrpSpPr/>
          <p:nvPr/>
        </p:nvGrpSpPr>
        <p:grpSpPr>
          <a:xfrm>
            <a:off x="-286226" y="0"/>
            <a:ext cx="9421759" cy="6858001"/>
            <a:chOff x="1243013" y="0"/>
            <a:chExt cx="9402763" cy="6858001"/>
          </a:xfrm>
        </p:grpSpPr>
        <p:sp>
          <p:nvSpPr>
            <p:cNvPr id="8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3"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2" name="Group 31"/>
          <p:cNvGrpSpPr/>
          <p:nvPr/>
        </p:nvGrpSpPr>
        <p:grpSpPr>
          <a:xfrm>
            <a:off x="640080" y="1699589"/>
            <a:ext cx="3286552" cy="3470421"/>
            <a:chOff x="640080" y="1699589"/>
            <a:chExt cx="3286552" cy="3470421"/>
          </a:xfrm>
        </p:grpSpPr>
        <p:sp>
          <p:nvSpPr>
            <p:cNvPr id="42" name="Rectangle 41"/>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Rectangle 43"/>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3786" y="2349926"/>
            <a:ext cx="3113815" cy="2472774"/>
          </a:xfrm>
        </p:spPr>
        <p:txBody>
          <a:bodyPr/>
          <a:lstStyle>
            <a:lvl1pPr>
              <a:defRPr>
                <a:solidFill>
                  <a:srgbClr val="FFFEFF"/>
                </a:solidFill>
              </a:defRPr>
            </a:lvl1pPr>
          </a:lstStyle>
          <a:p>
            <a:r>
              <a:rPr lang="en-US" dirty="0"/>
              <a:t>Click to edit Master title style</a:t>
            </a:r>
          </a:p>
        </p:txBody>
      </p:sp>
      <p:sp>
        <p:nvSpPr>
          <p:cNvPr id="3" name="Vertical Text Placeholder 2"/>
          <p:cNvSpPr>
            <a:spLocks noGrp="1"/>
          </p:cNvSpPr>
          <p:nvPr>
            <p:ph type="body" orient="vert" idx="1"/>
          </p:nvPr>
        </p:nvSpPr>
        <p:spPr>
          <a:xfrm>
            <a:off x="4415686" y="794719"/>
            <a:ext cx="4095643" cy="5257090"/>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5/22/2025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47563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51" name="Group 50"/>
          <p:cNvGrpSpPr/>
          <p:nvPr/>
        </p:nvGrpSpPr>
        <p:grpSpPr>
          <a:xfrm flipH="1">
            <a:off x="0" y="0"/>
            <a:ext cx="9421759" cy="6858001"/>
            <a:chOff x="1243013" y="0"/>
            <a:chExt cx="9402763" cy="6858001"/>
          </a:xfrm>
        </p:grpSpPr>
        <p:sp>
          <p:nvSpPr>
            <p:cNvPr id="5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6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6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85" name="Group 84"/>
          <p:cNvGrpSpPr/>
          <p:nvPr/>
        </p:nvGrpSpPr>
        <p:grpSpPr>
          <a:xfrm>
            <a:off x="5228134" y="1699589"/>
            <a:ext cx="3286552" cy="3470421"/>
            <a:chOff x="640080" y="1699589"/>
            <a:chExt cx="3286552" cy="3470421"/>
          </a:xfrm>
        </p:grpSpPr>
        <p:sp>
          <p:nvSpPr>
            <p:cNvPr id="86" name="Rectangle 85"/>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Rectangle 87"/>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5313609" y="2349924"/>
            <a:ext cx="3112047" cy="2464951"/>
          </a:xfrm>
        </p:spPr>
        <p:txBody>
          <a:bodyPr vert="eaVert"/>
          <a:lstStyle>
            <a:lvl1pPr algn="l">
              <a:lnSpc>
                <a:spcPct val="80000"/>
              </a:lnSpc>
              <a:defRPr>
                <a:solidFill>
                  <a:srgbClr val="FFFEFF"/>
                </a:solidFill>
              </a:defRPr>
            </a:lvl1pPr>
          </a:lstStyle>
          <a:p>
            <a:r>
              <a:rPr lang="en-US" dirty="0"/>
              <a:t>Click to edit Master title style</a:t>
            </a:r>
          </a:p>
        </p:txBody>
      </p:sp>
      <p:sp>
        <p:nvSpPr>
          <p:cNvPr id="3" name="Vertical Text Placeholder 2"/>
          <p:cNvSpPr>
            <a:spLocks noGrp="1"/>
          </p:cNvSpPr>
          <p:nvPr>
            <p:ph type="body" orient="vert" idx="1"/>
          </p:nvPr>
        </p:nvSpPr>
        <p:spPr>
          <a:xfrm>
            <a:off x="643258" y="802808"/>
            <a:ext cx="4118291" cy="5254802"/>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40080" y="320040"/>
            <a:ext cx="2743200" cy="320040"/>
          </a:xfrm>
        </p:spPr>
        <p:txBody>
          <a:bodyPr/>
          <a:lstStyle/>
          <a:p>
            <a:fld id="{48A87A34-81AB-432B-8DAE-1953F412C126}" type="datetimeFigureOut">
              <a:rPr lang="en-US" dirty="0"/>
              <a:t>5/22/2025</a:t>
            </a:fld>
            <a:endParaRPr lang="en-US" dirty="0"/>
          </a:p>
        </p:txBody>
      </p:sp>
      <p:sp>
        <p:nvSpPr>
          <p:cNvPr id="5" name="Footer Placeholder 4"/>
          <p:cNvSpPr>
            <a:spLocks noGrp="1"/>
          </p:cNvSpPr>
          <p:nvPr>
            <p:ph type="ftr" sz="quarter" idx="11"/>
          </p:nvPr>
        </p:nvSpPr>
        <p:spPr>
          <a:xfrm>
            <a:off x="640080" y="6227064"/>
            <a:ext cx="7854696" cy="320040"/>
          </a:xfrm>
        </p:spPr>
        <p:txBody>
          <a:bodyPr/>
          <a:lstStyle/>
          <a:p>
            <a:endParaRPr lang="en-US" dirty="0"/>
          </a:p>
        </p:txBody>
      </p:sp>
      <p:sp>
        <p:nvSpPr>
          <p:cNvPr id="6" name="Slide Number Placeholder 5"/>
          <p:cNvSpPr>
            <a:spLocks noGrp="1"/>
          </p:cNvSpPr>
          <p:nvPr>
            <p:ph type="sldNum" sz="quarter" idx="12"/>
          </p:nvPr>
        </p:nvSpPr>
        <p:spPr>
          <a:xfrm>
            <a:off x="7808976"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898830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65" name="Group 64"/>
          <p:cNvGrpSpPr/>
          <p:nvPr/>
        </p:nvGrpSpPr>
        <p:grpSpPr>
          <a:xfrm>
            <a:off x="-286226" y="0"/>
            <a:ext cx="9421759" cy="6858001"/>
            <a:chOff x="1243013" y="0"/>
            <a:chExt cx="9402763" cy="6858001"/>
          </a:xfrm>
        </p:grpSpPr>
        <p:sp>
          <p:nvSpPr>
            <p:cNvPr id="6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0" name="Group 19"/>
          <p:cNvGrpSpPr/>
          <p:nvPr/>
        </p:nvGrpSpPr>
        <p:grpSpPr>
          <a:xfrm>
            <a:off x="640080" y="1699589"/>
            <a:ext cx="3286552" cy="3470421"/>
            <a:chOff x="640080" y="1699589"/>
            <a:chExt cx="3286552" cy="3470421"/>
          </a:xfrm>
        </p:grpSpPr>
        <p:sp>
          <p:nvSpPr>
            <p:cNvPr id="21" name="Rectangle 2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5554" y="2349924"/>
            <a:ext cx="3112048" cy="2464952"/>
          </a:xfrm>
        </p:spPr>
        <p:txBody>
          <a:bodyPr/>
          <a:lstStyle>
            <a:lvl1pPr>
              <a:defRPr>
                <a:solidFill>
                  <a:srgbClr val="FFFEFF"/>
                </a:solidFill>
              </a:defRPr>
            </a:lvl1pPr>
          </a:lstStyle>
          <a:p>
            <a:r>
              <a:rPr lang="en-US" dirty="0"/>
              <a:t>Click to edit Master title style</a:t>
            </a:r>
          </a:p>
        </p:txBody>
      </p:sp>
      <p:sp>
        <p:nvSpPr>
          <p:cNvPr id="3" name="Content Placeholder 2"/>
          <p:cNvSpPr>
            <a:spLocks noGrp="1"/>
          </p:cNvSpPr>
          <p:nvPr>
            <p:ph idx="1"/>
          </p:nvPr>
        </p:nvSpPr>
        <p:spPr>
          <a:xfrm>
            <a:off x="4415687" y="803186"/>
            <a:ext cx="4091410" cy="5248622"/>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A87A34-81AB-432B-8DAE-1953F412C126}" type="datetimeFigureOut">
              <a:rPr lang="en-US" dirty="0"/>
              <a:t>5/22/2025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984207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4" name="Group 773"/>
          <p:cNvGrpSpPr/>
          <p:nvPr/>
        </p:nvGrpSpPr>
        <p:grpSpPr>
          <a:xfrm>
            <a:off x="0" y="0"/>
            <a:ext cx="9555163" cy="6853238"/>
            <a:chOff x="1524000" y="0"/>
            <a:chExt cx="9555163" cy="6853238"/>
          </a:xfrm>
        </p:grpSpPr>
        <p:sp>
          <p:nvSpPr>
            <p:cNvPr id="775"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6"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7"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8"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9"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0"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1"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2"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3"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4"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785"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6"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7"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8"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9"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0"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2403476" y="1158902"/>
            <a:ext cx="4317684" cy="4537816"/>
            <a:chOff x="2403476" y="1158902"/>
            <a:chExt cx="4317684" cy="4537816"/>
          </a:xfrm>
        </p:grpSpPr>
        <p:sp>
          <p:nvSpPr>
            <p:cNvPr id="28" name="Rectangle 27"/>
            <p:cNvSpPr/>
            <p:nvPr/>
          </p:nvSpPr>
          <p:spPr>
            <a:xfrm>
              <a:off x="2403476" y="1158902"/>
              <a:ext cx="431768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2403476" y="1963574"/>
              <a:ext cx="431768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Isosceles Triangle 28"/>
            <p:cNvSpPr/>
            <p:nvPr/>
          </p:nvSpPr>
          <p:spPr>
            <a:xfrm rot="10800000">
              <a:off x="4358702" y="5345655"/>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479148" y="2028827"/>
            <a:ext cx="4162952" cy="1732474"/>
          </a:xfrm>
        </p:spPr>
        <p:txBody>
          <a:bodyPr bIns="0" anchor="b">
            <a:normAutofit/>
          </a:bodyPr>
          <a:lstStyle>
            <a:lvl1pPr algn="ctr">
              <a:defRPr sz="3600">
                <a:solidFill>
                  <a:srgbClr val="FFFEFF"/>
                </a:solidFill>
              </a:defRPr>
            </a:lvl1pPr>
          </a:lstStyle>
          <a:p>
            <a:r>
              <a:rPr lang="en-US" dirty="0"/>
              <a:t>Click to edit Master title style</a:t>
            </a:r>
          </a:p>
        </p:txBody>
      </p:sp>
      <p:sp>
        <p:nvSpPr>
          <p:cNvPr id="3" name="Text Placeholder 2"/>
          <p:cNvSpPr>
            <a:spLocks noGrp="1"/>
          </p:cNvSpPr>
          <p:nvPr>
            <p:ph type="body" idx="1"/>
          </p:nvPr>
        </p:nvSpPr>
        <p:spPr>
          <a:xfrm>
            <a:off x="2479148" y="3843338"/>
            <a:ext cx="4162952" cy="1426097"/>
          </a:xfrm>
        </p:spPr>
        <p:txBody>
          <a:bodyPr tIns="0">
            <a:normAutofit/>
          </a:bodyPr>
          <a:lstStyle>
            <a:lvl1pPr marL="0" indent="0" algn="ctr">
              <a:buNone/>
              <a:defRPr sz="1600">
                <a:solidFill>
                  <a:srgbClr val="FFFEFF"/>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a:xfrm>
            <a:off x="640080" y="320040"/>
            <a:ext cx="2743200" cy="320040"/>
          </a:xfrm>
        </p:spPr>
        <p:txBody>
          <a:bodyPr/>
          <a:lstStyle/>
          <a:p>
            <a:fld id="{48A87A34-81AB-432B-8DAE-1953F412C126}" type="datetimeFigureOut">
              <a:rPr lang="en-US" dirty="0"/>
              <a:t>5/22/2025</a:t>
            </a:fld>
            <a:endParaRPr lang="en-US" dirty="0"/>
          </a:p>
        </p:txBody>
      </p:sp>
      <p:sp>
        <p:nvSpPr>
          <p:cNvPr id="5" name="Footer Placeholder 4"/>
          <p:cNvSpPr>
            <a:spLocks noGrp="1"/>
          </p:cNvSpPr>
          <p:nvPr>
            <p:ph type="ftr" sz="quarter" idx="11"/>
          </p:nvPr>
        </p:nvSpPr>
        <p:spPr>
          <a:xfrm>
            <a:off x="640080" y="6227064"/>
            <a:ext cx="7854696"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7808976"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12929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41" name="Group 40"/>
          <p:cNvGrpSpPr/>
          <p:nvPr/>
        </p:nvGrpSpPr>
        <p:grpSpPr>
          <a:xfrm>
            <a:off x="-286226" y="0"/>
            <a:ext cx="9421759" cy="6858001"/>
            <a:chOff x="1243013" y="0"/>
            <a:chExt cx="9402763" cy="6858001"/>
          </a:xfrm>
        </p:grpSpPr>
        <p:sp>
          <p:nvSpPr>
            <p:cNvPr id="4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2" name="Group 61"/>
          <p:cNvGrpSpPr/>
          <p:nvPr/>
        </p:nvGrpSpPr>
        <p:grpSpPr>
          <a:xfrm>
            <a:off x="640080" y="1699589"/>
            <a:ext cx="3286552" cy="3470421"/>
            <a:chOff x="640080" y="1699589"/>
            <a:chExt cx="3286552" cy="3470421"/>
          </a:xfrm>
        </p:grpSpPr>
        <p:sp>
          <p:nvSpPr>
            <p:cNvPr id="63" name="Rectangle 6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 name="Rectangle 6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19952" y="2355068"/>
            <a:ext cx="3122163" cy="2459808"/>
          </a:xfrm>
        </p:spPr>
        <p:txBody>
          <a:bodyPr lIns="91440" tIns="91440" rIns="91440" bIns="91440"/>
          <a:lstStyle>
            <a:lvl1pPr>
              <a:defRPr>
                <a:solidFill>
                  <a:srgbClr val="FFFEFF"/>
                </a:solidFill>
              </a:defRPr>
            </a:lvl1pPr>
          </a:lstStyle>
          <a:p>
            <a:r>
              <a:rPr lang="en-US" dirty="0"/>
              <a:t>Click to edit Master title style</a:t>
            </a:r>
          </a:p>
        </p:txBody>
      </p:sp>
      <p:sp>
        <p:nvSpPr>
          <p:cNvPr id="3" name="Content Placeholder 2"/>
          <p:cNvSpPr>
            <a:spLocks noGrp="1"/>
          </p:cNvSpPr>
          <p:nvPr>
            <p:ph sz="half" idx="1"/>
          </p:nvPr>
        </p:nvSpPr>
        <p:spPr>
          <a:xfrm>
            <a:off x="4423014" y="804029"/>
            <a:ext cx="4091674" cy="245934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420283" y="3585104"/>
            <a:ext cx="4094404" cy="247064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640080" y="320040"/>
            <a:ext cx="2743200" cy="320040"/>
          </a:xfrm>
        </p:spPr>
        <p:txBody>
          <a:bodyPr/>
          <a:lstStyle/>
          <a:p>
            <a:fld id="{48A87A34-81AB-432B-8DAE-1953F412C126}" type="datetimeFigureOut">
              <a:rPr lang="en-US" dirty="0"/>
              <a:t>5/22/2025</a:t>
            </a:fld>
            <a:endParaRPr lang="en-US" dirty="0"/>
          </a:p>
        </p:txBody>
      </p:sp>
      <p:sp>
        <p:nvSpPr>
          <p:cNvPr id="6" name="Footer Placeholder 5"/>
          <p:cNvSpPr>
            <a:spLocks noGrp="1"/>
          </p:cNvSpPr>
          <p:nvPr>
            <p:ph type="ftr" sz="quarter" idx="11"/>
          </p:nvPr>
        </p:nvSpPr>
        <p:spPr>
          <a:xfrm>
            <a:off x="640080" y="6227064"/>
            <a:ext cx="7854696" cy="320040"/>
          </a:xfrm>
        </p:spPr>
        <p:txBody>
          <a:bodyPr/>
          <a:lstStyle/>
          <a:p>
            <a:endParaRPr lang="en-US" dirty="0"/>
          </a:p>
        </p:txBody>
      </p:sp>
      <p:sp>
        <p:nvSpPr>
          <p:cNvPr id="7" name="Slide Number Placeholder 6"/>
          <p:cNvSpPr>
            <a:spLocks noGrp="1"/>
          </p:cNvSpPr>
          <p:nvPr>
            <p:ph type="sldNum" sz="quarter" idx="12"/>
          </p:nvPr>
        </p:nvSpPr>
        <p:spPr>
          <a:xfrm>
            <a:off x="7808976"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6698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8" name="Group 37"/>
          <p:cNvGrpSpPr/>
          <p:nvPr/>
        </p:nvGrpSpPr>
        <p:grpSpPr>
          <a:xfrm>
            <a:off x="-286226" y="0"/>
            <a:ext cx="9421759" cy="6858001"/>
            <a:chOff x="1243013" y="0"/>
            <a:chExt cx="9402763" cy="6858001"/>
          </a:xfrm>
        </p:grpSpPr>
        <p:sp>
          <p:nvSpPr>
            <p:cNvPr id="39"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5"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6"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640080" y="1699589"/>
            <a:ext cx="3286552" cy="3470421"/>
            <a:chOff x="640080" y="1699589"/>
            <a:chExt cx="3286552" cy="3470421"/>
          </a:xfrm>
        </p:grpSpPr>
        <p:sp>
          <p:nvSpPr>
            <p:cNvPr id="60" name="Rectangle 59"/>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19952" y="2355848"/>
            <a:ext cx="3122163" cy="2459028"/>
          </a:xfrm>
        </p:spPr>
        <p:txBody>
          <a:bodyPr lIns="91440" tIns="91440" rIns="91440" bIns="91440"/>
          <a:lstStyle>
            <a:lvl1pPr>
              <a:defRPr>
                <a:solidFill>
                  <a:srgbClr val="FFFEFF"/>
                </a:solidFill>
              </a:defRPr>
            </a:lvl1pPr>
          </a:lstStyle>
          <a:p>
            <a:r>
              <a:rPr lang="en-US" dirty="0"/>
              <a:t>Click to edit Master title style</a:t>
            </a:r>
          </a:p>
        </p:txBody>
      </p:sp>
      <p:sp>
        <p:nvSpPr>
          <p:cNvPr id="3" name="Text Placeholder 2"/>
          <p:cNvSpPr>
            <a:spLocks noGrp="1"/>
          </p:cNvSpPr>
          <p:nvPr>
            <p:ph type="body" idx="1"/>
          </p:nvPr>
        </p:nvSpPr>
        <p:spPr>
          <a:xfrm>
            <a:off x="4706612" y="802200"/>
            <a:ext cx="3805123" cy="685800"/>
          </a:xfrm>
        </p:spPr>
        <p:txBody>
          <a:bodyPr anchor="ctr">
            <a:noAutofit/>
          </a:bodyPr>
          <a:lstStyle>
            <a:lvl1pPr marL="0" indent="0" algn="l">
              <a:lnSpc>
                <a:spcPct val="100000"/>
              </a:lnSpc>
              <a:buNone/>
              <a:defRPr sz="18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4706636" y="1487999"/>
            <a:ext cx="3804674" cy="177537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95010" y="3585518"/>
            <a:ext cx="3819675" cy="685800"/>
          </a:xfrm>
        </p:spPr>
        <p:txBody>
          <a:bodyPr anchor="ctr">
            <a:noAutofit/>
          </a:bodyPr>
          <a:lstStyle>
            <a:lvl1pPr marL="0" indent="0" algn="l">
              <a:lnSpc>
                <a:spcPct val="100000"/>
              </a:lnSpc>
              <a:buNone/>
              <a:defRPr sz="18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4695010" y="4270332"/>
            <a:ext cx="3819675" cy="178541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640080" y="320040"/>
            <a:ext cx="2743200" cy="320040"/>
          </a:xfrm>
        </p:spPr>
        <p:txBody>
          <a:bodyPr/>
          <a:lstStyle/>
          <a:p>
            <a:fld id="{48A87A34-81AB-432B-8DAE-1953F412C126}" type="datetimeFigureOut">
              <a:rPr lang="en-US" dirty="0"/>
              <a:t>5/22/2025</a:t>
            </a:fld>
            <a:endParaRPr lang="en-US" dirty="0"/>
          </a:p>
        </p:txBody>
      </p:sp>
      <p:sp>
        <p:nvSpPr>
          <p:cNvPr id="8" name="Footer Placeholder 7"/>
          <p:cNvSpPr>
            <a:spLocks noGrp="1"/>
          </p:cNvSpPr>
          <p:nvPr>
            <p:ph type="ftr" sz="quarter" idx="11"/>
          </p:nvPr>
        </p:nvSpPr>
        <p:spPr>
          <a:xfrm>
            <a:off x="640080" y="6227064"/>
            <a:ext cx="7854696" cy="320040"/>
          </a:xfrm>
        </p:spPr>
        <p:txBody>
          <a:bodyPr/>
          <a:lstStyle/>
          <a:p>
            <a:endParaRPr lang="en-US" dirty="0"/>
          </a:p>
        </p:txBody>
      </p:sp>
      <p:sp>
        <p:nvSpPr>
          <p:cNvPr id="9" name="Slide Number Placeholder 8"/>
          <p:cNvSpPr>
            <a:spLocks noGrp="1"/>
          </p:cNvSpPr>
          <p:nvPr>
            <p:ph type="sldNum" sz="quarter" idx="12"/>
          </p:nvPr>
        </p:nvSpPr>
        <p:spPr>
          <a:xfrm>
            <a:off x="7808976"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253179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6" name="Group 75"/>
          <p:cNvGrpSpPr/>
          <p:nvPr/>
        </p:nvGrpSpPr>
        <p:grpSpPr>
          <a:xfrm>
            <a:off x="-286226" y="0"/>
            <a:ext cx="9421759" cy="6858001"/>
            <a:chOff x="1243013" y="0"/>
            <a:chExt cx="9402763" cy="6858001"/>
          </a:xfrm>
        </p:grpSpPr>
        <p:sp>
          <p:nvSpPr>
            <p:cNvPr id="77"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0" name="Group 39"/>
          <p:cNvGrpSpPr/>
          <p:nvPr/>
        </p:nvGrpSpPr>
        <p:grpSpPr>
          <a:xfrm>
            <a:off x="640080" y="1699589"/>
            <a:ext cx="3286552" cy="3470421"/>
            <a:chOff x="640080" y="1699589"/>
            <a:chExt cx="3286552" cy="3470421"/>
          </a:xfrm>
        </p:grpSpPr>
        <p:sp>
          <p:nvSpPr>
            <p:cNvPr id="41" name="Rectangle 4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5554" y="2349924"/>
            <a:ext cx="3112047" cy="2464952"/>
          </a:xfrm>
        </p:spPr>
        <p:txBody>
          <a:bodyPr/>
          <a:lstStyle>
            <a:lvl1pPr>
              <a:defRPr>
                <a:solidFill>
                  <a:srgbClr val="FFFE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5/22/2025</a:t>
            </a:fld>
            <a:endParaRPr lang="en-US" dirty="0"/>
          </a:p>
        </p:txBody>
      </p:sp>
      <p:sp>
        <p:nvSpPr>
          <p:cNvPr id="4" name="Footer Placeholder 3"/>
          <p:cNvSpPr>
            <a:spLocks noGrp="1"/>
          </p:cNvSpPr>
          <p:nvPr>
            <p:ph type="ftr" sz="quarter" idx="11"/>
          </p:nvPr>
        </p:nvSpPr>
        <p:spPr>
          <a:xfrm>
            <a:off x="640080" y="6227064"/>
            <a:ext cx="7854696" cy="320040"/>
          </a:xfrm>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627147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40080" y="320040"/>
            <a:ext cx="2743200" cy="320040"/>
          </a:xfrm>
        </p:spPr>
        <p:txBody>
          <a:bodyPr/>
          <a:lstStyle/>
          <a:p>
            <a:fld id="{48A87A34-81AB-432B-8DAE-1953F412C126}" type="datetimeFigureOut">
              <a:rPr lang="en-US" dirty="0"/>
              <a:t>5/22/2025</a:t>
            </a:fld>
            <a:endParaRPr lang="en-US" dirty="0"/>
          </a:p>
        </p:txBody>
      </p:sp>
      <p:sp>
        <p:nvSpPr>
          <p:cNvPr id="3" name="Footer Placeholder 2"/>
          <p:cNvSpPr>
            <a:spLocks noGrp="1"/>
          </p:cNvSpPr>
          <p:nvPr>
            <p:ph type="ftr" sz="quarter" idx="11"/>
          </p:nvPr>
        </p:nvSpPr>
        <p:spPr>
          <a:xfrm>
            <a:off x="640080" y="6227064"/>
            <a:ext cx="7854696" cy="320040"/>
          </a:xfrm>
        </p:spPr>
        <p:txBody>
          <a:bodyPr/>
          <a:lstStyle/>
          <a:p>
            <a:endParaRPr lang="en-US" dirty="0"/>
          </a:p>
        </p:txBody>
      </p:sp>
      <p:sp>
        <p:nvSpPr>
          <p:cNvPr id="4" name="Slide Number Placeholder 3"/>
          <p:cNvSpPr>
            <a:spLocks noGrp="1"/>
          </p:cNvSpPr>
          <p:nvPr>
            <p:ph type="sldNum" sz="quarter" idx="12"/>
          </p:nvPr>
        </p:nvSpPr>
        <p:spPr>
          <a:xfrm>
            <a:off x="7808976"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42833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7" name="Group 86"/>
          <p:cNvGrpSpPr/>
          <p:nvPr/>
        </p:nvGrpSpPr>
        <p:grpSpPr>
          <a:xfrm>
            <a:off x="-286226" y="0"/>
            <a:ext cx="9421759" cy="6858001"/>
            <a:chOff x="1243013" y="0"/>
            <a:chExt cx="9402763" cy="6858001"/>
          </a:xfrm>
        </p:grpSpPr>
        <p:sp>
          <p:nvSpPr>
            <p:cNvPr id="88"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4"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2"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4"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5"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2" name="Group 41"/>
          <p:cNvGrpSpPr/>
          <p:nvPr/>
        </p:nvGrpSpPr>
        <p:grpSpPr>
          <a:xfrm>
            <a:off x="640080" y="1699589"/>
            <a:ext cx="3286552" cy="3470421"/>
            <a:chOff x="640080" y="1699589"/>
            <a:chExt cx="3286552" cy="3470421"/>
          </a:xfrm>
        </p:grpSpPr>
        <p:sp>
          <p:nvSpPr>
            <p:cNvPr id="43" name="Rectangle 4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4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5554" y="2349924"/>
            <a:ext cx="3112047" cy="1225399"/>
          </a:xfrm>
        </p:spPr>
        <p:txBody>
          <a:bodyPr bIns="0" anchor="b">
            <a:noAutofit/>
          </a:bodyPr>
          <a:lstStyle>
            <a:lvl1pPr algn="ctr">
              <a:defRPr sz="2800">
                <a:solidFill>
                  <a:srgbClr val="FFFEFF"/>
                </a:solidFill>
              </a:defRPr>
            </a:lvl1pPr>
          </a:lstStyle>
          <a:p>
            <a:r>
              <a:rPr lang="en-US" dirty="0"/>
              <a:t>Click to edit Master title style</a:t>
            </a:r>
          </a:p>
        </p:txBody>
      </p:sp>
      <p:sp>
        <p:nvSpPr>
          <p:cNvPr id="3" name="Content Placeholder 2"/>
          <p:cNvSpPr>
            <a:spLocks noGrp="1"/>
          </p:cNvSpPr>
          <p:nvPr>
            <p:ph idx="1"/>
          </p:nvPr>
        </p:nvSpPr>
        <p:spPr>
          <a:xfrm>
            <a:off x="4415686" y="801390"/>
            <a:ext cx="4095643" cy="5249495"/>
          </a:xfrm>
        </p:spPr>
        <p:txBody>
          <a:bodyPr anchor="ct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25554" y="3575324"/>
            <a:ext cx="3112047" cy="1239552"/>
          </a:xfrm>
        </p:spPr>
        <p:txBody>
          <a:bodyPr>
            <a:normAutofit/>
          </a:bodyPr>
          <a:lstStyle>
            <a:lvl1pPr marL="0" indent="0" algn="ctr">
              <a:buNone/>
              <a:defRPr sz="1400">
                <a:solidFill>
                  <a:srgbClr val="FFFE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5/22/2025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845101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29" name="Group 428"/>
          <p:cNvGrpSpPr/>
          <p:nvPr/>
        </p:nvGrpSpPr>
        <p:grpSpPr>
          <a:xfrm>
            <a:off x="0" y="0"/>
            <a:ext cx="9555163" cy="6853238"/>
            <a:chOff x="1524000" y="0"/>
            <a:chExt cx="9555163" cy="6853238"/>
          </a:xfrm>
        </p:grpSpPr>
        <p:sp>
          <p:nvSpPr>
            <p:cNvPr id="430"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1"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2"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3"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4"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5"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6"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7"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8"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9"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40"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1"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2"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3"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4"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5"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644463" y="1698332"/>
            <a:ext cx="4357752" cy="3470420"/>
            <a:chOff x="644463" y="1698332"/>
            <a:chExt cx="4357752" cy="3470420"/>
          </a:xfrm>
        </p:grpSpPr>
        <p:sp>
          <p:nvSpPr>
            <p:cNvPr id="77" name="Rectangle 76"/>
            <p:cNvSpPr/>
            <p:nvPr/>
          </p:nvSpPr>
          <p:spPr>
            <a:xfrm>
              <a:off x="644463" y="1698332"/>
              <a:ext cx="4357752"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644463" y="2274404"/>
              <a:ext cx="43577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7" name="Isosceles Triangle 9"/>
            <p:cNvSpPr/>
            <p:nvPr/>
          </p:nvSpPr>
          <p:spPr>
            <a:xfrm rot="10800000">
              <a:off x="2665346"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5654676" y="0"/>
            <a:ext cx="3489324" cy="6858000"/>
          </a:xfrm>
          <a:solidFill>
            <a:schemeClr val="bg1">
              <a:lumMod val="65000"/>
              <a:lumOff val="3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2" name="Title 1"/>
          <p:cNvSpPr>
            <a:spLocks noGrp="1"/>
          </p:cNvSpPr>
          <p:nvPr>
            <p:ph type="title"/>
          </p:nvPr>
        </p:nvSpPr>
        <p:spPr>
          <a:xfrm>
            <a:off x="723585" y="2336402"/>
            <a:ext cx="4197666" cy="1265539"/>
          </a:xfrm>
        </p:spPr>
        <p:txBody>
          <a:bodyPr bIns="0" anchor="b">
            <a:normAutofit/>
          </a:bodyPr>
          <a:lstStyle>
            <a:lvl1pPr>
              <a:defRPr sz="3200">
                <a:solidFill>
                  <a:srgbClr val="FFFEFF"/>
                </a:solidFill>
              </a:defRPr>
            </a:lvl1pPr>
          </a:lstStyle>
          <a:p>
            <a:r>
              <a:rPr lang="en-US" dirty="0"/>
              <a:t>Click to edit Master title style</a:t>
            </a:r>
          </a:p>
        </p:txBody>
      </p:sp>
      <p:sp>
        <p:nvSpPr>
          <p:cNvPr id="4" name="Text Placeholder 3"/>
          <p:cNvSpPr>
            <a:spLocks noGrp="1"/>
          </p:cNvSpPr>
          <p:nvPr>
            <p:ph type="body" sz="half" idx="2"/>
          </p:nvPr>
        </p:nvSpPr>
        <p:spPr>
          <a:xfrm>
            <a:off x="722314" y="3601941"/>
            <a:ext cx="4199254" cy="1214535"/>
          </a:xfrm>
        </p:spPr>
        <p:txBody>
          <a:bodyPr>
            <a:normAutofit/>
          </a:bodyPr>
          <a:lstStyle>
            <a:lvl1pPr marL="0" indent="0" algn="ctr">
              <a:buNone/>
              <a:defRPr sz="1400">
                <a:solidFill>
                  <a:srgbClr val="FFFE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5" name="Date Placeholder 4"/>
          <p:cNvSpPr>
            <a:spLocks noGrp="1"/>
          </p:cNvSpPr>
          <p:nvPr>
            <p:ph type="dt" sz="half" idx="10"/>
          </p:nvPr>
        </p:nvSpPr>
        <p:spPr>
          <a:xfrm>
            <a:off x="640080" y="320040"/>
            <a:ext cx="2743200" cy="320040"/>
          </a:xfrm>
        </p:spPr>
        <p:txBody>
          <a:bodyPr/>
          <a:lstStyle/>
          <a:p>
            <a:fld id="{48A87A34-81AB-432B-8DAE-1953F412C126}" type="datetimeFigureOut">
              <a:rPr lang="en-US" dirty="0"/>
              <a:t>5/22/2025</a:t>
            </a:fld>
            <a:endParaRPr lang="en-US" dirty="0"/>
          </a:p>
        </p:txBody>
      </p:sp>
      <p:sp>
        <p:nvSpPr>
          <p:cNvPr id="6" name="Footer Placeholder 5"/>
          <p:cNvSpPr>
            <a:spLocks noGrp="1"/>
          </p:cNvSpPr>
          <p:nvPr>
            <p:ph type="ftr" sz="quarter" idx="11"/>
          </p:nvPr>
        </p:nvSpPr>
        <p:spPr>
          <a:xfrm>
            <a:off x="640080" y="6227064"/>
            <a:ext cx="4358641" cy="320040"/>
          </a:xfrm>
        </p:spPr>
        <p:txBody>
          <a:bodyPr/>
          <a:lstStyle/>
          <a:p>
            <a:endParaRPr lang="en-US" dirty="0"/>
          </a:p>
        </p:txBody>
      </p:sp>
      <p:sp>
        <p:nvSpPr>
          <p:cNvPr id="7" name="Slide Number Placeholder 6"/>
          <p:cNvSpPr>
            <a:spLocks noGrp="1"/>
          </p:cNvSpPr>
          <p:nvPr>
            <p:ph type="sldNum" sz="quarter" idx="12"/>
          </p:nvPr>
        </p:nvSpPr>
        <p:spPr>
          <a:xfrm>
            <a:off x="4315463" y="320040"/>
            <a:ext cx="685800" cy="320040"/>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56760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5554" y="2349925"/>
            <a:ext cx="3112047" cy="2464952"/>
          </a:xfrm>
          <a:prstGeom prst="rect">
            <a:avLst/>
          </a:prstGeom>
        </p:spPr>
        <p:txBody>
          <a:bodyPr vert="horz" lIns="228600" tIns="228600" rIns="228600" bIns="228600" rtlCol="0" anchor="ctr">
            <a:normAutofit/>
          </a:bodyPr>
          <a:lstStyle/>
          <a:p>
            <a:r>
              <a:rPr lang="en-US" dirty="0"/>
              <a:t>Click to edit Master title style</a:t>
            </a:r>
          </a:p>
        </p:txBody>
      </p:sp>
      <p:sp>
        <p:nvSpPr>
          <p:cNvPr id="3" name="Text Placeholder 2"/>
          <p:cNvSpPr>
            <a:spLocks noGrp="1"/>
          </p:cNvSpPr>
          <p:nvPr>
            <p:ph type="body" idx="1"/>
          </p:nvPr>
        </p:nvSpPr>
        <p:spPr>
          <a:xfrm>
            <a:off x="4415687" y="794719"/>
            <a:ext cx="4079089"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640080" y="320040"/>
            <a:ext cx="27432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5/22/2025</a:t>
            </a:fld>
            <a:endParaRPr lang="en-US" dirty="0"/>
          </a:p>
        </p:txBody>
      </p:sp>
      <p:sp>
        <p:nvSpPr>
          <p:cNvPr id="5" name="Footer Placeholder 4"/>
          <p:cNvSpPr>
            <a:spLocks noGrp="1"/>
          </p:cNvSpPr>
          <p:nvPr>
            <p:ph type="ftr" sz="quarter" idx="3"/>
          </p:nvPr>
        </p:nvSpPr>
        <p:spPr>
          <a:xfrm>
            <a:off x="640080" y="6227064"/>
            <a:ext cx="7854696"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808976" y="320040"/>
            <a:ext cx="6858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38387517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685800" rtl="0" eaLnBrk="1" latinLnBrk="0" hangingPunct="1">
        <a:lnSpc>
          <a:spcPct val="85000"/>
        </a:lnSpc>
        <a:spcBef>
          <a:spcPct val="0"/>
        </a:spcBef>
        <a:buNone/>
        <a:defRPr sz="3200" b="0" i="0" kern="1200" cap="none" spc="-113">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hyperlink" Target="mailto:p.peshev@unwe.bg" TargetMode="External"/><Relationship Id="rId4" Type="http://schemas.openxmlformats.org/officeDocument/2006/relationships/image" Target="../media/image12.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a:extLst>
              <a:ext uri="{FF2B5EF4-FFF2-40B4-BE49-F238E27FC236}">
                <a16:creationId xmlns:a16="http://schemas.microsoft.com/office/drawing/2014/main" id="{1EF98F20-EC8D-26A3-7395-E8B5BAD82BA2}"/>
              </a:ext>
            </a:extLst>
          </p:cNvPr>
          <p:cNvSpPr>
            <a:spLocks noGrp="1"/>
          </p:cNvSpPr>
          <p:nvPr>
            <p:ph type="ctrTitle"/>
          </p:nvPr>
        </p:nvSpPr>
        <p:spPr/>
        <p:txBody>
          <a:bodyPr>
            <a:normAutofit fontScale="90000"/>
          </a:bodyPr>
          <a:lstStyle/>
          <a:p>
            <a:r>
              <a:rPr lang="en-US" sz="4400" dirty="0"/>
              <a:t>PANEL INVESTIGATION OF </a:t>
            </a:r>
            <a:r>
              <a:rPr lang="en-US" sz="3600" dirty="0"/>
              <a:t>FACTORS DETERMINING SUPPLY OF BANK LOANS IN BULGARIA USING MICROECONOMIC DATA</a:t>
            </a:r>
            <a:endParaRPr lang="en-US" dirty="0"/>
          </a:p>
        </p:txBody>
      </p:sp>
      <p:sp>
        <p:nvSpPr>
          <p:cNvPr id="3" name="Подзаглавие 2">
            <a:extLst>
              <a:ext uri="{FF2B5EF4-FFF2-40B4-BE49-F238E27FC236}">
                <a16:creationId xmlns:a16="http://schemas.microsoft.com/office/drawing/2014/main" id="{9653E8CA-D2A0-401C-4240-4BCA5562F95F}"/>
              </a:ext>
            </a:extLst>
          </p:cNvPr>
          <p:cNvSpPr>
            <a:spLocks noGrp="1"/>
          </p:cNvSpPr>
          <p:nvPr>
            <p:ph type="subTitle" idx="1"/>
          </p:nvPr>
        </p:nvSpPr>
        <p:spPr/>
        <p:txBody>
          <a:bodyPr/>
          <a:lstStyle/>
          <a:p>
            <a:r>
              <a:rPr lang="en-US" dirty="0"/>
              <a:t>Assoc. Prof. Dr. Petar Peshev</a:t>
            </a:r>
          </a:p>
          <a:p>
            <a:r>
              <a:rPr lang="en-US" dirty="0"/>
              <a:t>Assist. Prof. Dr. Radostina </a:t>
            </a:r>
            <a:r>
              <a:rPr lang="en-US" dirty="0" err="1"/>
              <a:t>Stamenova</a:t>
            </a:r>
            <a:endParaRPr lang="en-US" dirty="0"/>
          </a:p>
          <a:p>
            <a:endParaRPr lang="en-US" dirty="0"/>
          </a:p>
        </p:txBody>
      </p:sp>
      <p:sp>
        <p:nvSpPr>
          <p:cNvPr id="5" name="Текстово поле 4">
            <a:extLst>
              <a:ext uri="{FF2B5EF4-FFF2-40B4-BE49-F238E27FC236}">
                <a16:creationId xmlns:a16="http://schemas.microsoft.com/office/drawing/2014/main" id="{06093240-F224-8F39-3907-DB61E6062226}"/>
              </a:ext>
            </a:extLst>
          </p:cNvPr>
          <p:cNvSpPr txBox="1"/>
          <p:nvPr/>
        </p:nvSpPr>
        <p:spPr>
          <a:xfrm>
            <a:off x="539552" y="5589240"/>
            <a:ext cx="8424936" cy="1007968"/>
          </a:xfrm>
          <a:prstGeom prst="rect">
            <a:avLst/>
          </a:prstGeom>
          <a:noFill/>
        </p:spPr>
        <p:txBody>
          <a:bodyPr wrap="square">
            <a:spAutoFit/>
          </a:bodyPr>
          <a:lstStyle/>
          <a:p>
            <a:pPr algn="ctr">
              <a:spcAft>
                <a:spcPts val="600"/>
              </a:spcAft>
              <a:buNone/>
            </a:pPr>
            <a:r>
              <a:rPr lang="en-GB" sz="1600" b="1" kern="100" cap="all"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FUNDING AND GRANTS</a:t>
            </a:r>
            <a:endParaRPr lang="en-US" sz="1600" b="1" kern="100" cap="all"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69875" marR="269875" algn="just">
              <a:spcBef>
                <a:spcPts val="300"/>
              </a:spcBef>
              <a:spcAft>
                <a:spcPts val="300"/>
              </a:spcAft>
            </a:pPr>
            <a:r>
              <a:rPr lang="en-GB" sz="1800" kern="100" dirty="0">
                <a:solidFill>
                  <a:srgbClr val="000000"/>
                </a:solidFill>
                <a:effectLst/>
                <a:latin typeface="Times New Roman" panose="02020603050405020304" pitchFamily="18" charset="0"/>
                <a:ea typeface="Times New Roman" panose="02020603050405020304" pitchFamily="18" charset="0"/>
              </a:rPr>
              <a:t>This work was financially supported by the UNWE Research Programme (Research Grant No. 29/2025)</a:t>
            </a:r>
            <a:endParaRPr lang="en-US" sz="1800" kern="1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16739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ово поле 2">
            <a:extLst>
              <a:ext uri="{FF2B5EF4-FFF2-40B4-BE49-F238E27FC236}">
                <a16:creationId xmlns:a16="http://schemas.microsoft.com/office/drawing/2014/main" id="{7E81EBCA-3AB3-D201-07FF-5D612AF4B756}"/>
              </a:ext>
            </a:extLst>
          </p:cNvPr>
          <p:cNvSpPr txBox="1"/>
          <p:nvPr/>
        </p:nvSpPr>
        <p:spPr>
          <a:xfrm>
            <a:off x="827584" y="2564904"/>
            <a:ext cx="7632848" cy="923330"/>
          </a:xfrm>
          <a:prstGeom prst="rect">
            <a:avLst/>
          </a:prstGeom>
          <a:noFill/>
        </p:spPr>
        <p:txBody>
          <a:bodyPr wrap="square">
            <a:spAutoFit/>
          </a:bodyPr>
          <a:lstStyle/>
          <a:p>
            <a:pPr algn="just">
              <a:spcAft>
                <a:spcPts val="300"/>
              </a:spcAft>
            </a:pPr>
            <a:r>
              <a:rPr lang="en-GB" sz="1800" dirty="0" err="1">
                <a:solidFill>
                  <a:schemeClr val="tx1"/>
                </a:solidFill>
                <a:effectLst/>
                <a:latin typeface="Times New Roman" panose="02020603050405020304" pitchFamily="18" charset="0"/>
                <a:ea typeface="Calibri" panose="020F0502020204030204" pitchFamily="34" charset="0"/>
              </a:rPr>
              <a:t>ΔLNLOANSt</a:t>
            </a:r>
            <a:r>
              <a:rPr lang="en-GB" sz="1800" dirty="0">
                <a:solidFill>
                  <a:schemeClr val="tx1"/>
                </a:solidFill>
                <a:effectLst/>
                <a:latin typeface="Times New Roman" panose="02020603050405020304" pitchFamily="18" charset="0"/>
                <a:ea typeface="Calibri" panose="020F0502020204030204" pitchFamily="34" charset="0"/>
              </a:rPr>
              <a:t>​=​ </a:t>
            </a:r>
            <a:r>
              <a:rPr lang="en-GB" sz="1800" b="1" dirty="0">
                <a:solidFill>
                  <a:schemeClr val="tx1"/>
                </a:solidFill>
                <a:effectLst/>
                <a:latin typeface="Times New Roman" panose="02020603050405020304" pitchFamily="18" charset="0"/>
                <a:ea typeface="Calibri" panose="020F0502020204030204" pitchFamily="34" charset="0"/>
              </a:rPr>
              <a:t>−0.1109</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a:solidFill>
                  <a:schemeClr val="tx1"/>
                </a:solidFill>
                <a:effectLst/>
                <a:latin typeface="Times New Roman" panose="02020603050405020304" pitchFamily="18" charset="0"/>
                <a:ea typeface="Calibri" panose="020F0502020204030204" pitchFamily="34" charset="0"/>
              </a:rPr>
              <a:t>ECT</a:t>
            </a:r>
            <a:r>
              <a:rPr lang="en-GB" sz="1800" b="1" baseline="-25000" dirty="0">
                <a:solidFill>
                  <a:schemeClr val="tx1"/>
                </a:solidFill>
                <a:effectLst/>
                <a:latin typeface="Times New Roman" panose="02020603050405020304" pitchFamily="18" charset="0"/>
                <a:ea typeface="Calibri" panose="020F0502020204030204" pitchFamily="34" charset="0"/>
              </a:rPr>
              <a:t>t−1</a:t>
            </a:r>
            <a:r>
              <a:rPr lang="en-GB" sz="1800" b="1" dirty="0">
                <a:solidFill>
                  <a:schemeClr val="tx1"/>
                </a:solidFill>
                <a:effectLst/>
                <a:latin typeface="Times New Roman" panose="02020603050405020304" pitchFamily="18" charset="0"/>
                <a:ea typeface="Calibri" panose="020F0502020204030204" pitchFamily="34" charset="0"/>
              </a:rPr>
              <a:t>​</a:t>
            </a:r>
            <a:r>
              <a:rPr lang="en-GB" sz="1800" b="1" baseline="-25000" dirty="0">
                <a:solidFill>
                  <a:schemeClr val="tx1"/>
                </a:solidFill>
                <a:effectLst/>
                <a:latin typeface="Times New Roman" panose="02020603050405020304" pitchFamily="18" charset="0"/>
                <a:ea typeface="Calibri" panose="020F0502020204030204" pitchFamily="34" charset="0"/>
              </a:rPr>
              <a:t>​</a:t>
            </a:r>
            <a:r>
              <a:rPr lang="en-GB" sz="1800" b="1" dirty="0">
                <a:solidFill>
                  <a:schemeClr val="tx1"/>
                </a:solidFill>
                <a:effectLst/>
                <a:latin typeface="Times New Roman" panose="02020603050405020304" pitchFamily="18" charset="0"/>
                <a:ea typeface="Calibri" panose="020F0502020204030204" pitchFamily="34" charset="0"/>
              </a:rPr>
              <a:t>−0.1912</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a:solidFill>
                  <a:schemeClr val="tx1"/>
                </a:solidFill>
                <a:effectLst/>
                <a:latin typeface="Times New Roman" panose="02020603050405020304" pitchFamily="18" charset="0"/>
                <a:ea typeface="Calibri" panose="020F0502020204030204" pitchFamily="34" charset="0"/>
              </a:rPr>
              <a:t>ΔLNLOANS</a:t>
            </a:r>
            <a:r>
              <a:rPr lang="en-GB" sz="1800" b="1" baseline="-25000" dirty="0">
                <a:solidFill>
                  <a:schemeClr val="tx1"/>
                </a:solidFill>
                <a:effectLst/>
                <a:latin typeface="Times New Roman" panose="02020603050405020304" pitchFamily="18" charset="0"/>
                <a:ea typeface="Calibri" panose="020F0502020204030204" pitchFamily="34" charset="0"/>
              </a:rPr>
              <a:t>t−2</a:t>
            </a:r>
            <a:r>
              <a:rPr lang="en-GB" sz="1800" b="1" dirty="0">
                <a:solidFill>
                  <a:schemeClr val="tx1"/>
                </a:solidFill>
                <a:effectLst/>
                <a:latin typeface="Times New Roman" panose="02020603050405020304" pitchFamily="18" charset="0"/>
                <a:ea typeface="Calibri" panose="020F0502020204030204" pitchFamily="34" charset="0"/>
              </a:rPr>
              <a:t>​−1.8505</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err="1">
                <a:solidFill>
                  <a:schemeClr val="tx1"/>
                </a:solidFill>
                <a:effectLst/>
                <a:latin typeface="Times New Roman" panose="02020603050405020304" pitchFamily="18" charset="0"/>
                <a:ea typeface="Calibri" panose="020F0502020204030204" pitchFamily="34" charset="0"/>
              </a:rPr>
              <a:t>ΔCAR</a:t>
            </a:r>
            <a:r>
              <a:rPr lang="en-GB" sz="1800" b="1" baseline="-25000" dirty="0" err="1">
                <a:solidFill>
                  <a:schemeClr val="tx1"/>
                </a:solidFill>
                <a:effectLst/>
                <a:latin typeface="Times New Roman" panose="02020603050405020304" pitchFamily="18" charset="0"/>
                <a:ea typeface="Calibri" panose="020F0502020204030204" pitchFamily="34" charset="0"/>
              </a:rPr>
              <a:t>t</a:t>
            </a:r>
            <a:r>
              <a:rPr lang="en-GB" sz="1800" b="1" i="1" dirty="0">
                <a:solidFill>
                  <a:schemeClr val="tx1"/>
                </a:solidFill>
                <a:effectLst/>
                <a:latin typeface="Times New Roman" panose="02020603050405020304" pitchFamily="18" charset="0"/>
                <a:ea typeface="Calibri" panose="020F0502020204030204" pitchFamily="34" charset="0"/>
              </a:rPr>
              <a:t>​−0.0356</a:t>
            </a:r>
            <a:r>
              <a:rPr lang="en-GB" sz="18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i="1" dirty="0">
                <a:solidFill>
                  <a:schemeClr val="tx1"/>
                </a:solidFill>
                <a:effectLst/>
                <a:latin typeface="Times New Roman" panose="02020603050405020304" pitchFamily="18" charset="0"/>
                <a:ea typeface="Calibri" panose="020F0502020204030204" pitchFamily="34" charset="0"/>
              </a:rPr>
              <a:t>ΔCTOI</a:t>
            </a:r>
            <a:r>
              <a:rPr lang="en-GB" sz="1800" b="1" i="1" baseline="-25000" dirty="0">
                <a:solidFill>
                  <a:schemeClr val="tx1"/>
                </a:solidFill>
                <a:effectLst/>
                <a:latin typeface="Times New Roman" panose="02020603050405020304" pitchFamily="18" charset="0"/>
                <a:ea typeface="Calibri" panose="020F0502020204030204" pitchFamily="34" charset="0"/>
              </a:rPr>
              <a:t>t−2</a:t>
            </a:r>
            <a:r>
              <a:rPr lang="en-GB" sz="1800" dirty="0">
                <a:solidFill>
                  <a:schemeClr val="tx1"/>
                </a:solidFill>
                <a:effectLst/>
                <a:latin typeface="Times New Roman" panose="02020603050405020304" pitchFamily="18" charset="0"/>
                <a:ea typeface="Calibri" panose="020F0502020204030204" pitchFamily="34" charset="0"/>
              </a:rPr>
              <a:t>​</a:t>
            </a:r>
            <a:r>
              <a:rPr lang="en-GB" sz="1800" b="1" dirty="0">
                <a:solidFill>
                  <a:schemeClr val="tx1"/>
                </a:solidFill>
                <a:effectLst/>
                <a:latin typeface="Times New Roman" panose="02020603050405020304" pitchFamily="18" charset="0"/>
                <a:ea typeface="Calibri" panose="020F0502020204030204" pitchFamily="34" charset="0"/>
              </a:rPr>
              <a:t>+50.9527</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err="1">
                <a:solidFill>
                  <a:schemeClr val="tx1"/>
                </a:solidFill>
                <a:effectLst/>
                <a:latin typeface="Times New Roman" panose="02020603050405020304" pitchFamily="18" charset="0"/>
                <a:ea typeface="Calibri" panose="020F0502020204030204" pitchFamily="34" charset="0"/>
              </a:rPr>
              <a:t>ΔMS</a:t>
            </a:r>
            <a:r>
              <a:rPr lang="en-GB" sz="1800" b="1" baseline="-25000" dirty="0" err="1">
                <a:solidFill>
                  <a:schemeClr val="tx1"/>
                </a:solidFill>
                <a:effectLst/>
                <a:latin typeface="Times New Roman" panose="02020603050405020304" pitchFamily="18" charset="0"/>
                <a:ea typeface="Calibri" panose="020F0502020204030204" pitchFamily="34" charset="0"/>
              </a:rPr>
              <a:t>t</a:t>
            </a:r>
            <a:r>
              <a:rPr lang="en-GB" sz="1800" b="1" dirty="0">
                <a:solidFill>
                  <a:schemeClr val="tx1"/>
                </a:solidFill>
                <a:effectLst/>
                <a:latin typeface="Times New Roman" panose="02020603050405020304" pitchFamily="18" charset="0"/>
                <a:ea typeface="Calibri" panose="020F0502020204030204" pitchFamily="34" charset="0"/>
              </a:rPr>
              <a:t>​+1.0990</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err="1">
                <a:solidFill>
                  <a:schemeClr val="tx1"/>
                </a:solidFill>
                <a:effectLst/>
                <a:latin typeface="Times New Roman" panose="02020603050405020304" pitchFamily="18" charset="0"/>
                <a:ea typeface="Calibri" panose="020F0502020204030204" pitchFamily="34" charset="0"/>
              </a:rPr>
              <a:t>ΔLOANS_TO_DEPOSITS</a:t>
            </a:r>
            <a:r>
              <a:rPr lang="en-GB" sz="1800" b="1" baseline="-25000" dirty="0" err="1">
                <a:solidFill>
                  <a:schemeClr val="tx1"/>
                </a:solidFill>
                <a:effectLst/>
                <a:latin typeface="Times New Roman" panose="02020603050405020304" pitchFamily="18" charset="0"/>
                <a:ea typeface="Calibri" panose="020F0502020204030204" pitchFamily="34" charset="0"/>
              </a:rPr>
              <a:t>t</a:t>
            </a:r>
            <a:r>
              <a:rPr lang="en-GB" sz="1800" b="1" dirty="0">
                <a:solidFill>
                  <a:schemeClr val="tx1"/>
                </a:solidFill>
                <a:effectLst/>
                <a:latin typeface="Times New Roman" panose="02020603050405020304" pitchFamily="18" charset="0"/>
                <a:ea typeface="Calibri" panose="020F0502020204030204" pitchFamily="34" charset="0"/>
              </a:rPr>
              <a:t>​+0.2061</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a:solidFill>
                  <a:schemeClr val="tx1"/>
                </a:solidFill>
                <a:effectLst/>
                <a:latin typeface="Times New Roman" panose="02020603050405020304" pitchFamily="18" charset="0"/>
                <a:ea typeface="Calibri" panose="020F0502020204030204" pitchFamily="34" charset="0"/>
              </a:rPr>
              <a:t>ΔLOANS_TO_DEPOSITS</a:t>
            </a:r>
            <a:r>
              <a:rPr lang="en-GB" sz="1800" b="1" baseline="-25000" dirty="0">
                <a:solidFill>
                  <a:schemeClr val="tx1"/>
                </a:solidFill>
                <a:effectLst/>
                <a:latin typeface="Times New Roman" panose="02020603050405020304" pitchFamily="18" charset="0"/>
                <a:ea typeface="Calibri" panose="020F0502020204030204" pitchFamily="34" charset="0"/>
              </a:rPr>
              <a:t>t−2</a:t>
            </a:r>
            <a:r>
              <a:rPr lang="en-GB" sz="1800" b="1" dirty="0">
                <a:solidFill>
                  <a:schemeClr val="tx1"/>
                </a:solidFill>
                <a:effectLst/>
                <a:latin typeface="Times New Roman" panose="02020603050405020304" pitchFamily="18" charset="0"/>
                <a:ea typeface="Calibri" panose="020F0502020204030204" pitchFamily="34" charset="0"/>
              </a:rPr>
              <a:t>​+0.3630</a:t>
            </a:r>
            <a:r>
              <a:rPr lang="en-GB" sz="1800" b="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800" b="1" dirty="0">
                <a:solidFill>
                  <a:schemeClr val="tx1"/>
                </a:solidFill>
                <a:effectLst/>
                <a:latin typeface="Times New Roman" panose="02020603050405020304" pitchFamily="18" charset="0"/>
                <a:ea typeface="Calibri" panose="020F0502020204030204" pitchFamily="34" charset="0"/>
              </a:rPr>
              <a:t>ΔLNGDP</a:t>
            </a:r>
            <a:r>
              <a:rPr lang="en-GB" sz="1800" b="1" baseline="-25000" dirty="0">
                <a:solidFill>
                  <a:schemeClr val="tx1"/>
                </a:solidFill>
                <a:effectLst/>
                <a:latin typeface="Times New Roman" panose="02020603050405020304" pitchFamily="18" charset="0"/>
                <a:ea typeface="Calibri" panose="020F0502020204030204" pitchFamily="34" charset="0"/>
              </a:rPr>
              <a:t>t−2</a:t>
            </a:r>
            <a:r>
              <a:rPr lang="en-GB" sz="1800" dirty="0">
                <a:solidFill>
                  <a:schemeClr val="tx1"/>
                </a:solidFill>
                <a:effectLst/>
                <a:latin typeface="Times New Roman" panose="02020603050405020304" pitchFamily="18" charset="0"/>
                <a:ea typeface="Calibri" panose="020F0502020204030204" pitchFamily="34" charset="0"/>
              </a:rPr>
              <a:t>​</a:t>
            </a:r>
            <a:r>
              <a:rPr lang="en-GB" sz="1800" b="1" i="1" dirty="0">
                <a:solidFill>
                  <a:schemeClr val="tx1"/>
                </a:solidFill>
                <a:effectLst/>
                <a:latin typeface="Times New Roman" panose="02020603050405020304" pitchFamily="18" charset="0"/>
                <a:ea typeface="Times New Roman" panose="02020603050405020304" pitchFamily="18" charset="0"/>
              </a:rPr>
              <a:t>-0.958</a:t>
            </a:r>
            <a:r>
              <a:rPr lang="en-GB" sz="1800" dirty="0">
                <a:solidFill>
                  <a:schemeClr val="tx1"/>
                </a:solidFill>
                <a:effectLst/>
                <a:latin typeface="Times New Roman" panose="02020603050405020304" pitchFamily="18" charset="0"/>
                <a:ea typeface="Calibri" panose="020F0502020204030204" pitchFamily="34" charset="0"/>
              </a:rPr>
              <a:t> </a:t>
            </a:r>
            <a:r>
              <a:rPr lang="en-GB" sz="1800" b="1" dirty="0">
                <a:solidFill>
                  <a:schemeClr val="tx1"/>
                </a:solidFill>
                <a:effectLst/>
                <a:latin typeface="Times New Roman" panose="02020603050405020304" pitchFamily="18" charset="0"/>
                <a:ea typeface="Calibri" panose="020F0502020204030204" pitchFamily="34" charset="0"/>
              </a:rPr>
              <a:t>(4.2)</a:t>
            </a:r>
            <a:endParaRPr lang="en-US" sz="1800" dirty="0">
              <a:solidFill>
                <a:schemeClr val="tx1"/>
              </a:solidFill>
              <a:effectLst/>
              <a:latin typeface="Times New Roman" panose="02020603050405020304" pitchFamily="18" charset="0"/>
              <a:ea typeface="Calibri" panose="020F0502020204030204" pitchFamily="34" charset="0"/>
            </a:endParaRPr>
          </a:p>
        </p:txBody>
      </p:sp>
      <p:sp>
        <p:nvSpPr>
          <p:cNvPr id="5" name="Текстово поле 4">
            <a:extLst>
              <a:ext uri="{FF2B5EF4-FFF2-40B4-BE49-F238E27FC236}">
                <a16:creationId xmlns:a16="http://schemas.microsoft.com/office/drawing/2014/main" id="{FEB8FD76-3E14-4B0E-A8E9-4A13C339982D}"/>
              </a:ext>
            </a:extLst>
          </p:cNvPr>
          <p:cNvSpPr txBox="1"/>
          <p:nvPr/>
        </p:nvSpPr>
        <p:spPr>
          <a:xfrm>
            <a:off x="899592" y="3573015"/>
            <a:ext cx="7488832" cy="961802"/>
          </a:xfrm>
          <a:prstGeom prst="rect">
            <a:avLst/>
          </a:prstGeom>
          <a:noFill/>
        </p:spPr>
        <p:txBody>
          <a:bodyPr wrap="square">
            <a:spAutoFit/>
          </a:bodyPr>
          <a:lstStyle/>
          <a:p>
            <a:pPr algn="just">
              <a:spcAft>
                <a:spcPts val="300"/>
              </a:spcAft>
              <a:buNone/>
            </a:pPr>
            <a:r>
              <a:rPr lang="en-GB" sz="1800" dirty="0">
                <a:solidFill>
                  <a:schemeClr val="tx1"/>
                </a:solidFill>
                <a:effectLst/>
                <a:latin typeface="Times New Roman" panose="02020603050405020304" pitchFamily="18" charset="0"/>
                <a:ea typeface="Calibri" panose="020F0502020204030204" pitchFamily="34" charset="0"/>
              </a:rPr>
              <a:t>Where:</a:t>
            </a:r>
            <a:endParaRPr lang="en-US" sz="1800" dirty="0">
              <a:solidFill>
                <a:schemeClr val="tx1"/>
              </a:solidFill>
              <a:effectLst/>
              <a:latin typeface="Times New Roman" panose="02020603050405020304" pitchFamily="18" charset="0"/>
              <a:ea typeface="Calibri" panose="020F0502020204030204" pitchFamily="34" charset="0"/>
            </a:endParaRPr>
          </a:p>
          <a:p>
            <a:pPr algn="just">
              <a:spcAft>
                <a:spcPts val="300"/>
              </a:spcAft>
            </a:pPr>
            <a:r>
              <a:rPr lang="en-GB" sz="1800" b="1" dirty="0">
                <a:solidFill>
                  <a:schemeClr val="tx1"/>
                </a:solidFill>
                <a:effectLst/>
                <a:latin typeface="Times New Roman" panose="02020603050405020304" pitchFamily="18" charset="0"/>
                <a:ea typeface="Calibri" panose="020F0502020204030204" pitchFamily="34" charset="0"/>
              </a:rPr>
              <a:t>level of significance of 1% is in bold</a:t>
            </a:r>
            <a:r>
              <a:rPr lang="en-GB" sz="1800" dirty="0">
                <a:solidFill>
                  <a:schemeClr val="tx1"/>
                </a:solidFill>
                <a:effectLst/>
                <a:latin typeface="Times New Roman" panose="02020603050405020304" pitchFamily="18" charset="0"/>
                <a:ea typeface="Calibri" panose="020F0502020204030204" pitchFamily="34" charset="0"/>
              </a:rPr>
              <a:t>; </a:t>
            </a:r>
            <a:r>
              <a:rPr lang="en-GB" sz="1800" b="1" i="1" dirty="0">
                <a:solidFill>
                  <a:schemeClr val="tx1"/>
                </a:solidFill>
                <a:effectLst/>
                <a:latin typeface="Times New Roman" panose="02020603050405020304" pitchFamily="18" charset="0"/>
                <a:ea typeface="Calibri" panose="020F0502020204030204" pitchFamily="34" charset="0"/>
              </a:rPr>
              <a:t>level of significance of 5% is in bold and italic.</a:t>
            </a:r>
            <a:endParaRPr lang="en-US" sz="1800" dirty="0">
              <a:solidFill>
                <a:schemeClr val="tx1"/>
              </a:solidFill>
              <a:effectLst/>
              <a:latin typeface="Times New Roman" panose="02020603050405020304" pitchFamily="18" charset="0"/>
              <a:ea typeface="Calibri" panose="020F0502020204030204" pitchFamily="34" charset="0"/>
            </a:endParaRPr>
          </a:p>
        </p:txBody>
      </p:sp>
      <p:sp>
        <p:nvSpPr>
          <p:cNvPr id="6" name="Текстово поле 5">
            <a:extLst>
              <a:ext uri="{FF2B5EF4-FFF2-40B4-BE49-F238E27FC236}">
                <a16:creationId xmlns:a16="http://schemas.microsoft.com/office/drawing/2014/main" id="{7C0FF704-91E0-E263-4537-C52522E047CA}"/>
              </a:ext>
            </a:extLst>
          </p:cNvPr>
          <p:cNvSpPr txBox="1"/>
          <p:nvPr/>
        </p:nvSpPr>
        <p:spPr>
          <a:xfrm>
            <a:off x="1259632" y="1196752"/>
            <a:ext cx="7488832" cy="461665"/>
          </a:xfrm>
          <a:prstGeom prst="rect">
            <a:avLst/>
          </a:prstGeom>
          <a:noFill/>
        </p:spPr>
        <p:txBody>
          <a:bodyPr wrap="square">
            <a:spAutoFit/>
          </a:bodyPr>
          <a:lstStyle/>
          <a:p>
            <a:pPr algn="just">
              <a:spcAft>
                <a:spcPts val="300"/>
              </a:spcAft>
              <a:buNone/>
            </a:pPr>
            <a:r>
              <a:rPr lang="en-US" sz="2400" b="1" dirty="0">
                <a:solidFill>
                  <a:schemeClr val="tx1"/>
                </a:solidFill>
                <a:effectLst/>
                <a:latin typeface="Times New Roman" panose="02020603050405020304" pitchFamily="18" charset="0"/>
                <a:ea typeface="Calibri" panose="020F0502020204030204" pitchFamily="34" charset="0"/>
              </a:rPr>
              <a:t>Short-term model and results (reduced version)</a:t>
            </a:r>
          </a:p>
        </p:txBody>
      </p:sp>
    </p:spTree>
    <p:extLst>
      <p:ext uri="{BB962C8B-B14F-4D97-AF65-F5344CB8AC3E}">
        <p14:creationId xmlns:p14="http://schemas.microsoft.com/office/powerpoint/2010/main" val="4251177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DB4298B-514D-4087-BFCF-5E0B7C9A9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4250D78-05C1-41CC-8744-FF361296252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488B658F-163C-450C-B32C-2385E374B2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2" name="Freeform 6">
              <a:extLst>
                <a:ext uri="{FF2B5EF4-FFF2-40B4-BE49-F238E27FC236}">
                  <a16:creationId xmlns:a16="http://schemas.microsoft.com/office/drawing/2014/main" id="{5AE85F6C-45F9-4F00-8AA8-52BD510596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 name="Freeform 7">
              <a:extLst>
                <a:ext uri="{FF2B5EF4-FFF2-40B4-BE49-F238E27FC236}">
                  <a16:creationId xmlns:a16="http://schemas.microsoft.com/office/drawing/2014/main" id="{4B0E90C3-F098-46CE-B1D9-44EDE9C6E3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Freeform 8">
              <a:extLst>
                <a:ext uri="{FF2B5EF4-FFF2-40B4-BE49-F238E27FC236}">
                  <a16:creationId xmlns:a16="http://schemas.microsoft.com/office/drawing/2014/main" id="{FFF59D4E-9109-4D0A-8064-9C534CCFB9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 name="Freeform 9">
              <a:extLst>
                <a:ext uri="{FF2B5EF4-FFF2-40B4-BE49-F238E27FC236}">
                  <a16:creationId xmlns:a16="http://schemas.microsoft.com/office/drawing/2014/main" id="{94B8AAA4-1840-48B9-A1E7-8CE75F8732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10">
              <a:extLst>
                <a:ext uri="{FF2B5EF4-FFF2-40B4-BE49-F238E27FC236}">
                  <a16:creationId xmlns:a16="http://schemas.microsoft.com/office/drawing/2014/main" id="{5A87B14D-183F-429F-849A-A6DC957B0B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11">
              <a:extLst>
                <a:ext uri="{FF2B5EF4-FFF2-40B4-BE49-F238E27FC236}">
                  <a16:creationId xmlns:a16="http://schemas.microsoft.com/office/drawing/2014/main" id="{1C261938-CF78-4843-9295-A20FD1591D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12">
              <a:extLst>
                <a:ext uri="{FF2B5EF4-FFF2-40B4-BE49-F238E27FC236}">
                  <a16:creationId xmlns:a16="http://schemas.microsoft.com/office/drawing/2014/main" id="{70557A9F-9800-4BDA-8EA5-312FBB056F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13">
              <a:extLst>
                <a:ext uri="{FF2B5EF4-FFF2-40B4-BE49-F238E27FC236}">
                  <a16:creationId xmlns:a16="http://schemas.microsoft.com/office/drawing/2014/main" id="{55443555-50A7-490F-A7BD-C3761876BE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14">
              <a:extLst>
                <a:ext uri="{FF2B5EF4-FFF2-40B4-BE49-F238E27FC236}">
                  <a16:creationId xmlns:a16="http://schemas.microsoft.com/office/drawing/2014/main" id="{0E25D709-0236-44C4-9AD0-23C27FFB64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15">
              <a:extLst>
                <a:ext uri="{FF2B5EF4-FFF2-40B4-BE49-F238E27FC236}">
                  <a16:creationId xmlns:a16="http://schemas.microsoft.com/office/drawing/2014/main" id="{52D3488E-C376-4058-9B14-3E67ECCF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16">
              <a:extLst>
                <a:ext uri="{FF2B5EF4-FFF2-40B4-BE49-F238E27FC236}">
                  <a16:creationId xmlns:a16="http://schemas.microsoft.com/office/drawing/2014/main" id="{29C0577D-AE94-4E3E-AFE9-87D6F505C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17">
              <a:extLst>
                <a:ext uri="{FF2B5EF4-FFF2-40B4-BE49-F238E27FC236}">
                  <a16:creationId xmlns:a16="http://schemas.microsoft.com/office/drawing/2014/main" id="{628A3D14-A3AE-415B-81C0-10DABBD63C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18">
              <a:extLst>
                <a:ext uri="{FF2B5EF4-FFF2-40B4-BE49-F238E27FC236}">
                  <a16:creationId xmlns:a16="http://schemas.microsoft.com/office/drawing/2014/main" id="{07722035-1059-41F4-801E-F6C3F43831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19">
              <a:extLst>
                <a:ext uri="{FF2B5EF4-FFF2-40B4-BE49-F238E27FC236}">
                  <a16:creationId xmlns:a16="http://schemas.microsoft.com/office/drawing/2014/main" id="{98275878-64ED-413C-B1B9-654EE17C5D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20">
              <a:extLst>
                <a:ext uri="{FF2B5EF4-FFF2-40B4-BE49-F238E27FC236}">
                  <a16:creationId xmlns:a16="http://schemas.microsoft.com/office/drawing/2014/main" id="{6BE90BD7-1A14-43A3-8CD4-8D181EE630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accent1">
                  <a:alpha val="12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21">
              <a:extLst>
                <a:ext uri="{FF2B5EF4-FFF2-40B4-BE49-F238E27FC236}">
                  <a16:creationId xmlns:a16="http://schemas.microsoft.com/office/drawing/2014/main" id="{8609B6EC-0BA4-4C45-B9CA-311B34B83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accent1">
                  <a:alpha val="12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22">
              <a:extLst>
                <a:ext uri="{FF2B5EF4-FFF2-40B4-BE49-F238E27FC236}">
                  <a16:creationId xmlns:a16="http://schemas.microsoft.com/office/drawing/2014/main" id="{BA3962A2-D76B-4346-9535-356648073A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accent1">
                  <a:alpha val="11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23">
              <a:extLst>
                <a:ext uri="{FF2B5EF4-FFF2-40B4-BE49-F238E27FC236}">
                  <a16:creationId xmlns:a16="http://schemas.microsoft.com/office/drawing/2014/main" id="{28CBAD67-783A-4EFF-852A-40CD9D58C3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24">
              <a:extLst>
                <a:ext uri="{FF2B5EF4-FFF2-40B4-BE49-F238E27FC236}">
                  <a16:creationId xmlns:a16="http://schemas.microsoft.com/office/drawing/2014/main" id="{780BC275-9329-40AA-849F-7B258245EE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 name="Freeform 25">
              <a:extLst>
                <a:ext uri="{FF2B5EF4-FFF2-40B4-BE49-F238E27FC236}">
                  <a16:creationId xmlns:a16="http://schemas.microsoft.com/office/drawing/2014/main" id="{55DA4B63-E5E4-49C5-BC03-E5A312146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 name="Заглавие 1">
            <a:extLst>
              <a:ext uri="{FF2B5EF4-FFF2-40B4-BE49-F238E27FC236}">
                <a16:creationId xmlns:a16="http://schemas.microsoft.com/office/drawing/2014/main" id="{760CB5CA-EE01-FF5A-4777-4C8A111CEBE9}"/>
              </a:ext>
            </a:extLst>
          </p:cNvPr>
          <p:cNvSpPr>
            <a:spLocks noGrp="1"/>
          </p:cNvSpPr>
          <p:nvPr>
            <p:ph type="title"/>
          </p:nvPr>
        </p:nvSpPr>
        <p:spPr>
          <a:xfrm>
            <a:off x="3050382" y="630936"/>
            <a:ext cx="5008165" cy="1353310"/>
          </a:xfrm>
        </p:spPr>
        <p:txBody>
          <a:bodyPr anchor="b">
            <a:normAutofit/>
          </a:bodyPr>
          <a:lstStyle/>
          <a:p>
            <a:pPr algn="l"/>
            <a:r>
              <a:rPr lang="en-US" sz="3100" dirty="0">
                <a:solidFill>
                  <a:schemeClr val="tx1"/>
                </a:solidFill>
              </a:rPr>
              <a:t>Main findings LT results </a:t>
            </a:r>
          </a:p>
        </p:txBody>
      </p:sp>
      <p:sp>
        <p:nvSpPr>
          <p:cNvPr id="3" name="Контейнер за съдържание 2">
            <a:extLst>
              <a:ext uri="{FF2B5EF4-FFF2-40B4-BE49-F238E27FC236}">
                <a16:creationId xmlns:a16="http://schemas.microsoft.com/office/drawing/2014/main" id="{9C8D1573-3403-D153-3D06-CE8BB4A73B99}"/>
              </a:ext>
            </a:extLst>
          </p:cNvPr>
          <p:cNvSpPr>
            <a:spLocks noGrp="1"/>
          </p:cNvSpPr>
          <p:nvPr>
            <p:ph idx="1"/>
          </p:nvPr>
        </p:nvSpPr>
        <p:spPr>
          <a:xfrm>
            <a:off x="445294" y="1844675"/>
            <a:ext cx="8335564" cy="4832350"/>
          </a:xfrm>
        </p:spPr>
        <p:txBody>
          <a:bodyPr anchor="ctr">
            <a:normAutofit/>
          </a:bodyPr>
          <a:lstStyle/>
          <a:p>
            <a:pPr>
              <a:lnSpc>
                <a:spcPct val="110000"/>
              </a:lnSpc>
              <a:spcAft>
                <a:spcPts val="300"/>
              </a:spcAft>
              <a:buNone/>
            </a:pPr>
            <a:r>
              <a:rPr lang="en-GB" dirty="0">
                <a:effectLst/>
                <a:latin typeface="Times New Roman" panose="02020603050405020304" pitchFamily="18" charset="0"/>
                <a:ea typeface="Calibri" panose="020F0502020204030204" pitchFamily="34" charset="0"/>
              </a:rPr>
              <a:t>A 1 percentage point (pp) change of the capital adequacy ratio (CAR) variable leads to a 3.82% decline in bank loans, hypothetically, capital tightening reduces credit supply.  </a:t>
            </a:r>
            <a:endParaRPr lang="bg-BG"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dirty="0">
                <a:effectLst/>
                <a:latin typeface="Times New Roman" panose="02020603050405020304" pitchFamily="18" charset="0"/>
                <a:ea typeface="Calibri" panose="020F0502020204030204" pitchFamily="34" charset="0"/>
              </a:rPr>
              <a:t>A 1 pp change of the Cost-to-income ratio (</a:t>
            </a:r>
            <a:r>
              <a:rPr lang="en-GB" dirty="0" err="1">
                <a:effectLst/>
                <a:latin typeface="Times New Roman" panose="02020603050405020304" pitchFamily="18" charset="0"/>
                <a:ea typeface="Calibri" panose="020F0502020204030204" pitchFamily="34" charset="0"/>
              </a:rPr>
              <a:t>CtoI</a:t>
            </a:r>
            <a:r>
              <a:rPr lang="en-GB" dirty="0">
                <a:effectLst/>
                <a:latin typeface="Times New Roman" panose="02020603050405020304" pitchFamily="18" charset="0"/>
                <a:ea typeface="Calibri" panose="020F0502020204030204" pitchFamily="34" charset="0"/>
              </a:rPr>
              <a:t>) variable leads to a 0.075% decline in bank loans, leading to the conclusion that inefficient banks lend less. </a:t>
            </a:r>
            <a:endParaRPr lang="bg-BG"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dirty="0">
                <a:effectLst/>
                <a:latin typeface="Times New Roman" panose="02020603050405020304" pitchFamily="18" charset="0"/>
                <a:ea typeface="Calibri" panose="020F0502020204030204" pitchFamily="34" charset="0"/>
              </a:rPr>
              <a:t>A 1 pp change of the quarterly Return on Assets ratio (ROA_Q) variable leads to an 11.8% decline in bank loans, indicating that more profitable banks rely less heavily on mass lending and probably become more conservative after higher profitability periods. </a:t>
            </a:r>
            <a:endParaRPr lang="en-US"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dirty="0">
                <a:effectLst/>
                <a:latin typeface="Times New Roman" panose="02020603050405020304" pitchFamily="18" charset="0"/>
                <a:ea typeface="Calibri" panose="020F0502020204030204" pitchFamily="34" charset="0"/>
              </a:rPr>
              <a:t>A 1 pp change of the market share ratio (MS) variable leads to a 44.94% increase in bank loans, suggesting market share-driven lending behaviour. </a:t>
            </a:r>
            <a:endParaRPr lang="en-US"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dirty="0">
                <a:effectLst/>
                <a:latin typeface="Times New Roman" panose="02020603050405020304" pitchFamily="18" charset="0"/>
                <a:ea typeface="Calibri" panose="020F0502020204030204" pitchFamily="34" charset="0"/>
              </a:rPr>
              <a:t>A 1 pp change of the Loans-to-deposits ratio (LOANS_TO_DEPOSITS) variable leads to a 2.27% increase in bank loans, reflecting banks’ willingness to transform deposits into loans and to take on higher risk. </a:t>
            </a:r>
            <a:endParaRPr lang="en-US"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794792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39D5BF0-31C6-9714-9FD7-77148576E5F5}"/>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useBgFill="1">
        <p:nvSpPr>
          <p:cNvPr id="33" name="Rectangle 32">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2748" y="0"/>
            <a:ext cx="7701252"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лавие 1">
            <a:extLst>
              <a:ext uri="{FF2B5EF4-FFF2-40B4-BE49-F238E27FC236}">
                <a16:creationId xmlns:a16="http://schemas.microsoft.com/office/drawing/2014/main" id="{4FF94F02-A904-1070-3B38-692D059F111A}"/>
              </a:ext>
            </a:extLst>
          </p:cNvPr>
          <p:cNvSpPr>
            <a:spLocks noGrp="1"/>
          </p:cNvSpPr>
          <p:nvPr>
            <p:ph type="title"/>
          </p:nvPr>
        </p:nvSpPr>
        <p:spPr>
          <a:xfrm>
            <a:off x="2160363" y="841375"/>
            <a:ext cx="4673143" cy="1230570"/>
          </a:xfrm>
        </p:spPr>
        <p:txBody>
          <a:bodyPr anchor="t">
            <a:normAutofit/>
          </a:bodyPr>
          <a:lstStyle/>
          <a:p>
            <a:pPr algn="l"/>
            <a:r>
              <a:rPr lang="en-US" sz="2900">
                <a:solidFill>
                  <a:schemeClr val="accent1"/>
                </a:solidFill>
              </a:rPr>
              <a:t>Main findings LT results (Continuation)</a:t>
            </a:r>
          </a:p>
        </p:txBody>
      </p:sp>
      <p:sp>
        <p:nvSpPr>
          <p:cNvPr id="35" name="Isosceles Triangle 34">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10831" y="987224"/>
            <a:ext cx="300774" cy="19446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Контейнер за съдържание 2">
            <a:extLst>
              <a:ext uri="{FF2B5EF4-FFF2-40B4-BE49-F238E27FC236}">
                <a16:creationId xmlns:a16="http://schemas.microsoft.com/office/drawing/2014/main" id="{B098CF6C-06CC-A3BE-DB02-4E8A21A428D8}"/>
              </a:ext>
            </a:extLst>
          </p:cNvPr>
          <p:cNvSpPr>
            <a:spLocks noGrp="1"/>
          </p:cNvSpPr>
          <p:nvPr>
            <p:ph idx="1"/>
          </p:nvPr>
        </p:nvSpPr>
        <p:spPr>
          <a:xfrm>
            <a:off x="1720454" y="1844675"/>
            <a:ext cx="7227091" cy="4999038"/>
          </a:xfrm>
        </p:spPr>
        <p:txBody>
          <a:bodyPr anchor="t">
            <a:normAutofit/>
          </a:bodyPr>
          <a:lstStyle/>
          <a:p>
            <a:pPr>
              <a:lnSpc>
                <a:spcPct val="110000"/>
              </a:lnSpc>
              <a:spcAft>
                <a:spcPts val="300"/>
              </a:spcAft>
              <a:buNone/>
            </a:pPr>
            <a:r>
              <a:rPr lang="en-GB" dirty="0">
                <a:effectLst/>
                <a:latin typeface="Times New Roman" panose="02020603050405020304" pitchFamily="18" charset="0"/>
                <a:ea typeface="Calibri" panose="020F0502020204030204" pitchFamily="34" charset="0"/>
              </a:rPr>
              <a:t>A 1 pp change of the Interest rate on liabilities (INTERESLIAB) variable leads to a 33.61% increase in bank loans, reflecting banks’ desire to lend more and, for that purpose, paying higher interest on liabilities, or due to pressure to earn from lending. </a:t>
            </a:r>
            <a:endParaRPr lang="en-US"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dirty="0">
                <a:effectLst/>
                <a:latin typeface="Times New Roman" panose="02020603050405020304" pitchFamily="18" charset="0"/>
                <a:ea typeface="Calibri" panose="020F0502020204030204" pitchFamily="34" charset="0"/>
              </a:rPr>
              <a:t>Higher sovereign yields pull capital from private lending, evidencing a possible crowding-out effect, with a 1 pp change in yields on government bonds leading to a 0.061% decline in bank loans. Banks would prefer to invest in less risky assets, such as government bonds, instead of taking the higher risk of lending, hence higher yields on government bonds lead to a lower supply of loans.</a:t>
            </a:r>
            <a:endParaRPr lang="en-US" dirty="0">
              <a:effectLst/>
              <a:latin typeface="Times New Roman" panose="02020603050405020304" pitchFamily="18" charset="0"/>
              <a:ea typeface="Calibri" panose="020F0502020204030204" pitchFamily="34" charset="0"/>
            </a:endParaRPr>
          </a:p>
          <a:p>
            <a:pPr>
              <a:lnSpc>
                <a:spcPct val="110000"/>
              </a:lnSpc>
              <a:spcAft>
                <a:spcPts val="600"/>
              </a:spcAft>
              <a:buNone/>
            </a:pPr>
            <a:r>
              <a:rPr lang="en-GB" dirty="0">
                <a:effectLst/>
                <a:latin typeface="Times New Roman" panose="02020603050405020304" pitchFamily="18" charset="0"/>
                <a:ea typeface="Calibri" panose="020F0502020204030204" pitchFamily="34" charset="0"/>
              </a:rPr>
              <a:t>Economic growth fuels credit demand, with 1% in quarterly real GDP leading to a 0.74% increase in bank loans. </a:t>
            </a:r>
            <a:endParaRPr lang="en-US" dirty="0">
              <a:effectLst/>
              <a:latin typeface="Times New Roman" panose="02020603050405020304" pitchFamily="18" charset="0"/>
              <a:ea typeface="Calibri" panose="020F0502020204030204" pitchFamily="34" charset="0"/>
            </a:endParaRPr>
          </a:p>
          <a:p>
            <a:pPr>
              <a:lnSpc>
                <a:spcPct val="110000"/>
              </a:lnSpc>
              <a:spcAft>
                <a:spcPts val="600"/>
              </a:spcAft>
              <a:buNone/>
            </a:pPr>
            <a:r>
              <a:rPr lang="en-GB" dirty="0">
                <a:effectLst/>
                <a:latin typeface="Times New Roman" panose="02020603050405020304" pitchFamily="18" charset="0"/>
                <a:ea typeface="Calibri" panose="020F0502020204030204" pitchFamily="34" charset="0"/>
              </a:rPr>
              <a:t>Rising house prices increase collateral value and stimulate the supply of loans, with a</a:t>
            </a:r>
            <a:r>
              <a:rPr lang="bg-BG" dirty="0">
                <a:effectLst/>
                <a:latin typeface="Times New Roman" panose="02020603050405020304" pitchFamily="18" charset="0"/>
                <a:ea typeface="Calibri" panose="020F0502020204030204" pitchFamily="34" charset="0"/>
              </a:rPr>
              <a:t> </a:t>
            </a:r>
            <a:r>
              <a:rPr lang="en-GB" dirty="0">
                <a:effectLst/>
                <a:latin typeface="Times New Roman" panose="02020603050405020304" pitchFamily="18" charset="0"/>
                <a:ea typeface="Calibri" panose="020F0502020204030204" pitchFamily="34" charset="0"/>
              </a:rPr>
              <a:t>1% increase in quarterly House prices leading to a 0.52% increase in bank loans. </a:t>
            </a:r>
            <a:endParaRPr lang="en-US" dirty="0">
              <a:effectLst/>
              <a:latin typeface="Times New Roman" panose="02020603050405020304" pitchFamily="18" charset="0"/>
              <a:ea typeface="Calibri" panose="020F0502020204030204" pitchFamily="34" charset="0"/>
            </a:endParaRPr>
          </a:p>
          <a:p>
            <a:pPr marL="0" indent="0">
              <a:lnSpc>
                <a:spcPct val="110000"/>
              </a:lnSpc>
              <a:spcAft>
                <a:spcPts val="600"/>
              </a:spcAft>
              <a:buNone/>
            </a:pPr>
            <a:r>
              <a:rPr lang="en-GB" dirty="0">
                <a:effectLst/>
                <a:latin typeface="Times New Roman" panose="02020603050405020304" pitchFamily="18" charset="0"/>
                <a:ea typeface="Calibri" panose="020F0502020204030204" pitchFamily="34" charset="0"/>
              </a:rPr>
              <a:t>Supply of bank loans is in positive association with inflation, with a 1% increase in CPI leading to a 1.16% increase in lending, probably reflecting also adaptive lending behaviour.</a:t>
            </a:r>
            <a:endParaRPr lang="en-US"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431902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43"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useBgFill="1">
        <p:nvSpPr>
          <p:cNvPr id="65" name="Rectangle 64">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2748" y="0"/>
            <a:ext cx="7701252"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лавие 1">
            <a:extLst>
              <a:ext uri="{FF2B5EF4-FFF2-40B4-BE49-F238E27FC236}">
                <a16:creationId xmlns:a16="http://schemas.microsoft.com/office/drawing/2014/main" id="{230BB423-D3CD-7249-AC97-0797280E0180}"/>
              </a:ext>
            </a:extLst>
          </p:cNvPr>
          <p:cNvSpPr>
            <a:spLocks noGrp="1"/>
          </p:cNvSpPr>
          <p:nvPr>
            <p:ph type="title"/>
          </p:nvPr>
        </p:nvSpPr>
        <p:spPr>
          <a:xfrm>
            <a:off x="2160363" y="841375"/>
            <a:ext cx="4673143" cy="1230570"/>
          </a:xfrm>
        </p:spPr>
        <p:txBody>
          <a:bodyPr anchor="t">
            <a:normAutofit/>
          </a:bodyPr>
          <a:lstStyle/>
          <a:p>
            <a:pPr algn="l"/>
            <a:r>
              <a:rPr lang="en-US" sz="3100" dirty="0">
                <a:solidFill>
                  <a:schemeClr val="accent1"/>
                </a:solidFill>
              </a:rPr>
              <a:t>Main findings ST results</a:t>
            </a:r>
          </a:p>
        </p:txBody>
      </p:sp>
      <p:sp>
        <p:nvSpPr>
          <p:cNvPr id="67" name="Isosceles Triangle 66">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10831" y="987224"/>
            <a:ext cx="300774" cy="19446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9" name="Контейнер за съдържание 2">
            <a:extLst>
              <a:ext uri="{FF2B5EF4-FFF2-40B4-BE49-F238E27FC236}">
                <a16:creationId xmlns:a16="http://schemas.microsoft.com/office/drawing/2014/main" id="{B5D0221D-D083-892C-8AEE-1A7557616728}"/>
              </a:ext>
            </a:extLst>
          </p:cNvPr>
          <p:cNvSpPr>
            <a:spLocks noGrp="1"/>
          </p:cNvSpPr>
          <p:nvPr>
            <p:ph idx="1"/>
          </p:nvPr>
        </p:nvSpPr>
        <p:spPr>
          <a:xfrm>
            <a:off x="1621633" y="1484785"/>
            <a:ext cx="7229476" cy="5224248"/>
          </a:xfrm>
        </p:spPr>
        <p:txBody>
          <a:bodyPr anchor="t">
            <a:normAutofit lnSpcReduction="10000"/>
          </a:bodyPr>
          <a:lstStyle/>
          <a:p>
            <a:pPr>
              <a:lnSpc>
                <a:spcPct val="110000"/>
              </a:lnSpc>
            </a:pPr>
            <a:r>
              <a:rPr lang="en-GB" sz="1400" dirty="0">
                <a:effectLst/>
                <a:latin typeface="Times New Roman" panose="02020603050405020304" pitchFamily="18" charset="0"/>
                <a:ea typeface="Calibri" panose="020F0502020204030204" pitchFamily="34" charset="0"/>
              </a:rPr>
              <a:t>The negative and significant Error correction term (ECT) confirms the existence of long-run equilibrium.</a:t>
            </a:r>
            <a:endParaRPr lang="bg-BG" sz="1400"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sz="1400" dirty="0">
                <a:effectLst/>
                <a:latin typeface="Times New Roman" panose="02020603050405020304" pitchFamily="18" charset="0"/>
                <a:ea typeface="Calibri" panose="020F0502020204030204" pitchFamily="34" charset="0"/>
              </a:rPr>
              <a:t>Two-quarter lag of the cost-to-income ratio (CTOI(-2)) reduces loan growth by 3.6%, having a lagged efficiency impact, i.e. higher CTOI by 1pp reduces lending with a lag of two quarters by 3.6%. </a:t>
            </a:r>
            <a:endParaRPr lang="en-US" sz="1400"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sz="1400" dirty="0">
                <a:effectLst/>
                <a:latin typeface="Times New Roman" panose="02020603050405020304" pitchFamily="18" charset="0"/>
                <a:ea typeface="Calibri" panose="020F0502020204030204" pitchFamily="34" charset="0"/>
              </a:rPr>
              <a:t>An immediate increase in the market share (MS) strongly increases lending, with 1 pp higher MS leading to 50.95% higher bank loans (an inverse relationship and interpretation is also possible since we identify association and not causation). </a:t>
            </a:r>
            <a:endParaRPr lang="en-US" sz="1400"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sz="1400" dirty="0">
                <a:effectLst/>
                <a:latin typeface="Times New Roman" panose="02020603050405020304" pitchFamily="18" charset="0"/>
                <a:ea typeface="Calibri" panose="020F0502020204030204" pitchFamily="34" charset="0"/>
              </a:rPr>
              <a:t>An increase in the LOANS_TO_DEPOSITS by 1 pp immediately boosts loans by 1.1%, possibly due to surge in lending </a:t>
            </a:r>
            <a:r>
              <a:rPr lang="en-GB" sz="1400" dirty="0" err="1">
                <a:effectLst/>
                <a:latin typeface="Times New Roman" panose="02020603050405020304" pitchFamily="18" charset="0"/>
                <a:ea typeface="Calibri" panose="020F0502020204030204" pitchFamily="34" charset="0"/>
              </a:rPr>
              <a:t>behavior</a:t>
            </a:r>
            <a:r>
              <a:rPr lang="en-GB" sz="1400" dirty="0">
                <a:effectLst/>
                <a:latin typeface="Times New Roman" panose="02020603050405020304" pitchFamily="18" charset="0"/>
                <a:ea typeface="Calibri" panose="020F0502020204030204" pitchFamily="34" charset="0"/>
              </a:rPr>
              <a:t> and lower risk aversion. The positive association is also supported by the two-lagged association of the LOANS_TO_DEPOSITS variable and lending, despite the fact is of lower magnitude. </a:t>
            </a:r>
            <a:endParaRPr lang="en-US" sz="1400"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sz="1400" dirty="0">
                <a:effectLst/>
                <a:latin typeface="Times New Roman" panose="02020603050405020304" pitchFamily="18" charset="0"/>
                <a:ea typeface="Calibri" panose="020F0502020204030204" pitchFamily="34" charset="0"/>
              </a:rPr>
              <a:t>Output growth, represented by the natural logarithm of real Gross domestic product two quarters ago of 1% stimulates current lending by 0.36%, assuming lagged macro credit supply behaviour.</a:t>
            </a:r>
            <a:endParaRPr lang="en-US" sz="1400" dirty="0">
              <a:effectLst/>
              <a:latin typeface="Times New Roman" panose="02020603050405020304" pitchFamily="18" charset="0"/>
              <a:ea typeface="Calibri" panose="020F0502020204030204" pitchFamily="34" charset="0"/>
            </a:endParaRPr>
          </a:p>
          <a:p>
            <a:pPr>
              <a:lnSpc>
                <a:spcPct val="110000"/>
              </a:lnSpc>
              <a:spcAft>
                <a:spcPts val="300"/>
              </a:spcAft>
              <a:buNone/>
            </a:pPr>
            <a:r>
              <a:rPr lang="en-GB" sz="1400" dirty="0">
                <a:effectLst/>
                <a:latin typeface="Times New Roman" panose="02020603050405020304" pitchFamily="18" charset="0"/>
                <a:ea typeface="Calibri" panose="020F0502020204030204" pitchFamily="34" charset="0"/>
              </a:rPr>
              <a:t> The negative intercept of -0.96 suggests other unobserved factors drag short-run loan growth when other variables are neutral. </a:t>
            </a:r>
            <a:endParaRPr lang="en-US" sz="1400" dirty="0">
              <a:effectLst/>
              <a:latin typeface="Times New Roman" panose="02020603050405020304" pitchFamily="18" charset="0"/>
              <a:ea typeface="Calibri" panose="020F0502020204030204" pitchFamily="34" charset="0"/>
            </a:endParaRPr>
          </a:p>
          <a:p>
            <a:pPr>
              <a:lnSpc>
                <a:spcPct val="110000"/>
              </a:lnSpc>
              <a:spcAft>
                <a:spcPts val="300"/>
              </a:spcAft>
            </a:pPr>
            <a:r>
              <a:rPr lang="en-GB" sz="1400" dirty="0">
                <a:effectLst/>
                <a:latin typeface="Times New Roman" panose="02020603050405020304" pitchFamily="18" charset="0"/>
                <a:ea typeface="Calibri" panose="020F0502020204030204" pitchFamily="34" charset="0"/>
              </a:rPr>
              <a:t>Furthermore the CCB default dummy (D1) and the COVID-19 dummy (D2) appears to be insignificant in the model, with p-values for accepting the null hypothesis that the coefficient equals to zero of above 10%.</a:t>
            </a:r>
            <a:endParaRPr lang="en-US" sz="1400" dirty="0"/>
          </a:p>
        </p:txBody>
      </p:sp>
    </p:spTree>
    <p:extLst>
      <p:ext uri="{BB962C8B-B14F-4D97-AF65-F5344CB8AC3E}">
        <p14:creationId xmlns:p14="http://schemas.microsoft.com/office/powerpoint/2010/main" val="1639145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375" name="Group 14374">
            <a:extLst>
              <a:ext uri="{FF2B5EF4-FFF2-40B4-BE49-F238E27FC236}">
                <a16:creationId xmlns:a16="http://schemas.microsoft.com/office/drawing/2014/main" id="{5B5504F5-A44D-4727-B62D-D306EE4C0C9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4376" name="Freeform 5">
              <a:extLst>
                <a:ext uri="{FF2B5EF4-FFF2-40B4-BE49-F238E27FC236}">
                  <a16:creationId xmlns:a16="http://schemas.microsoft.com/office/drawing/2014/main" id="{42E83A18-C907-44D5-83DF-CFB1812545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7" name="Freeform 6">
              <a:extLst>
                <a:ext uri="{FF2B5EF4-FFF2-40B4-BE49-F238E27FC236}">
                  <a16:creationId xmlns:a16="http://schemas.microsoft.com/office/drawing/2014/main" id="{E845C857-E334-431F-9264-4BEF01228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8" name="Freeform 7">
              <a:extLst>
                <a:ext uri="{FF2B5EF4-FFF2-40B4-BE49-F238E27FC236}">
                  <a16:creationId xmlns:a16="http://schemas.microsoft.com/office/drawing/2014/main" id="{426C9BD9-ECC0-4C60-87C1-D07F8F075A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9" name="Freeform 8">
              <a:extLst>
                <a:ext uri="{FF2B5EF4-FFF2-40B4-BE49-F238E27FC236}">
                  <a16:creationId xmlns:a16="http://schemas.microsoft.com/office/drawing/2014/main" id="{7FBDFA8E-61C4-4F76-819E-308A16DEE2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0" name="Freeform 9">
              <a:extLst>
                <a:ext uri="{FF2B5EF4-FFF2-40B4-BE49-F238E27FC236}">
                  <a16:creationId xmlns:a16="http://schemas.microsoft.com/office/drawing/2014/main" id="{761F1C21-70B1-4D4E-831C-75DB8E7EA9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1" name="Freeform 10">
              <a:extLst>
                <a:ext uri="{FF2B5EF4-FFF2-40B4-BE49-F238E27FC236}">
                  <a16:creationId xmlns:a16="http://schemas.microsoft.com/office/drawing/2014/main" id="{FD6B914E-6122-42BE-91C5-72FA400D02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2" name="Freeform 11">
              <a:extLst>
                <a:ext uri="{FF2B5EF4-FFF2-40B4-BE49-F238E27FC236}">
                  <a16:creationId xmlns:a16="http://schemas.microsoft.com/office/drawing/2014/main" id="{25950DE0-F9E4-4487-93B8-F6FDB00B24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3" name="Freeform 12">
              <a:extLst>
                <a:ext uri="{FF2B5EF4-FFF2-40B4-BE49-F238E27FC236}">
                  <a16:creationId xmlns:a16="http://schemas.microsoft.com/office/drawing/2014/main" id="{319D2307-45E1-4592-8192-9C9102D4E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4" name="Freeform 13">
              <a:extLst>
                <a:ext uri="{FF2B5EF4-FFF2-40B4-BE49-F238E27FC236}">
                  <a16:creationId xmlns:a16="http://schemas.microsoft.com/office/drawing/2014/main" id="{1A93A333-9537-4DEC-A527-7733E10968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5" name="Freeform 14">
              <a:extLst>
                <a:ext uri="{FF2B5EF4-FFF2-40B4-BE49-F238E27FC236}">
                  <a16:creationId xmlns:a16="http://schemas.microsoft.com/office/drawing/2014/main" id="{76DEF779-F072-40FD-A3BF-84E3B8C6D1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6" name="Freeform 15">
              <a:extLst>
                <a:ext uri="{FF2B5EF4-FFF2-40B4-BE49-F238E27FC236}">
                  <a16:creationId xmlns:a16="http://schemas.microsoft.com/office/drawing/2014/main" id="{6861570E-EBF4-48B8-AB90-2A40B52287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7" name="Freeform 16">
              <a:extLst>
                <a:ext uri="{FF2B5EF4-FFF2-40B4-BE49-F238E27FC236}">
                  <a16:creationId xmlns:a16="http://schemas.microsoft.com/office/drawing/2014/main" id="{68EF8EC2-E3C0-4C22-B1B8-6E30AC2445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8" name="Freeform 17">
              <a:extLst>
                <a:ext uri="{FF2B5EF4-FFF2-40B4-BE49-F238E27FC236}">
                  <a16:creationId xmlns:a16="http://schemas.microsoft.com/office/drawing/2014/main" id="{AC3BE00B-705F-42C6-94CE-E89B1FA4E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9" name="Freeform 18">
              <a:extLst>
                <a:ext uri="{FF2B5EF4-FFF2-40B4-BE49-F238E27FC236}">
                  <a16:creationId xmlns:a16="http://schemas.microsoft.com/office/drawing/2014/main" id="{F23249F0-6642-4CDD-B89B-7EC0C254A7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0" name="Freeform 19">
              <a:extLst>
                <a:ext uri="{FF2B5EF4-FFF2-40B4-BE49-F238E27FC236}">
                  <a16:creationId xmlns:a16="http://schemas.microsoft.com/office/drawing/2014/main" id="{9E5173CD-2C19-40D0-B444-CF38FF2207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1" name="Freeform 20">
              <a:extLst>
                <a:ext uri="{FF2B5EF4-FFF2-40B4-BE49-F238E27FC236}">
                  <a16:creationId xmlns:a16="http://schemas.microsoft.com/office/drawing/2014/main" id="{C46A9203-B0FB-426A-9F90-6953A96AE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2" name="Freeform 21">
              <a:extLst>
                <a:ext uri="{FF2B5EF4-FFF2-40B4-BE49-F238E27FC236}">
                  <a16:creationId xmlns:a16="http://schemas.microsoft.com/office/drawing/2014/main" id="{F0B66C88-C270-4AE6-B12C-71CFC5F1ED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3" name="Freeform 22">
              <a:extLst>
                <a:ext uri="{FF2B5EF4-FFF2-40B4-BE49-F238E27FC236}">
                  <a16:creationId xmlns:a16="http://schemas.microsoft.com/office/drawing/2014/main" id="{9113790B-9AB2-45C0-85DD-4E73038947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4" name="Freeform 23">
              <a:extLst>
                <a:ext uri="{FF2B5EF4-FFF2-40B4-BE49-F238E27FC236}">
                  <a16:creationId xmlns:a16="http://schemas.microsoft.com/office/drawing/2014/main" id="{36488705-890C-4BDD-AC3C-9807F6A6E5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5" name="Freeform 24">
              <a:extLst>
                <a:ext uri="{FF2B5EF4-FFF2-40B4-BE49-F238E27FC236}">
                  <a16:creationId xmlns:a16="http://schemas.microsoft.com/office/drawing/2014/main" id="{CCF65277-1D63-4A4A-957E-9F12111D91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6" name="Freeform 25">
              <a:extLst>
                <a:ext uri="{FF2B5EF4-FFF2-40B4-BE49-F238E27FC236}">
                  <a16:creationId xmlns:a16="http://schemas.microsoft.com/office/drawing/2014/main" id="{AD6DFDD0-50F6-498B-A4E6-DC6D9A7952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98" name="Group 14397">
            <a:extLst>
              <a:ext uri="{FF2B5EF4-FFF2-40B4-BE49-F238E27FC236}">
                <a16:creationId xmlns:a16="http://schemas.microsoft.com/office/drawing/2014/main" id="{02A5D777-C3C4-4D83-B4A3-0C83DBE1CB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14399" name="Rectangle 14398">
              <a:extLst>
                <a:ext uri="{FF2B5EF4-FFF2-40B4-BE49-F238E27FC236}">
                  <a16:creationId xmlns:a16="http://schemas.microsoft.com/office/drawing/2014/main" id="{580A9110-3349-42C1-8186-CB70C1FD44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400" name="Isosceles Triangle 22">
              <a:extLst>
                <a:ext uri="{FF2B5EF4-FFF2-40B4-BE49-F238E27FC236}">
                  <a16:creationId xmlns:a16="http://schemas.microsoft.com/office/drawing/2014/main" id="{4F5EDCDF-C218-4482-A13E-8CFB87D0D0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401" name="Rectangle 14400">
              <a:extLst>
                <a:ext uri="{FF2B5EF4-FFF2-40B4-BE49-F238E27FC236}">
                  <a16:creationId xmlns:a16="http://schemas.microsoft.com/office/drawing/2014/main" id="{3EB8EB4B-9F73-4DB2-B849-B88E0435D8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sp>
        <p:nvSpPr>
          <p:cNvPr id="2" name="TextBox 1">
            <a:extLst>
              <a:ext uri="{FF2B5EF4-FFF2-40B4-BE49-F238E27FC236}">
                <a16:creationId xmlns:a16="http://schemas.microsoft.com/office/drawing/2014/main" id="{AF5AF952-784D-ED82-CD36-392C241D50A4}"/>
              </a:ext>
            </a:extLst>
          </p:cNvPr>
          <p:cNvSpPr txBox="1"/>
          <p:nvPr/>
        </p:nvSpPr>
        <p:spPr>
          <a:xfrm>
            <a:off x="666473" y="2349925"/>
            <a:ext cx="2624234" cy="2456442"/>
          </a:xfrm>
          <a:prstGeom prst="rect">
            <a:avLst/>
          </a:prstGeom>
        </p:spPr>
        <p:txBody>
          <a:bodyPr rot="0" spcFirstLastPara="0" vertOverflow="overflow" horzOverflow="overflow" vert="horz" lIns="228600" tIns="228600" rIns="228600" bIns="228600" numCol="1" spcCol="0" rtlCol="0" fromWordArt="0" anchor="ctr" anchorCtr="0" forceAA="0" compatLnSpc="1">
            <a:prstTxWarp prst="textNoShape">
              <a:avLst/>
            </a:prstTxWarp>
            <a:normAutofit/>
          </a:bodyPr>
          <a:lstStyle/>
          <a:p>
            <a:pPr algn="ctr" defTabSz="914400" eaLnBrk="1" hangingPunct="1">
              <a:lnSpc>
                <a:spcPct val="85000"/>
              </a:lnSpc>
              <a:spcAft>
                <a:spcPts val="600"/>
              </a:spcAft>
            </a:pPr>
            <a:r>
              <a:rPr lang="en-US" sz="4000" b="0" i="0" kern="1200" cap="none" spc="-150" dirty="0">
                <a:solidFill>
                  <a:srgbClr val="FFFEFF"/>
                </a:solidFill>
                <a:effectLst/>
                <a:latin typeface="+mj-lt"/>
                <a:ea typeface="+mj-ea"/>
                <a:cs typeface="+mj-cs"/>
              </a:rPr>
              <a:t>Policy implications</a:t>
            </a:r>
          </a:p>
        </p:txBody>
      </p:sp>
      <p:graphicFrame>
        <p:nvGraphicFramePr>
          <p:cNvPr id="14340" name="Text Box 1">
            <a:extLst>
              <a:ext uri="{FF2B5EF4-FFF2-40B4-BE49-F238E27FC236}">
                <a16:creationId xmlns:a16="http://schemas.microsoft.com/office/drawing/2014/main" id="{5C21E1A9-FDA2-466F-FB0D-4FB02345D808}"/>
              </a:ext>
            </a:extLst>
          </p:cNvPr>
          <p:cNvGraphicFramePr/>
          <p:nvPr>
            <p:extLst>
              <p:ext uri="{D42A27DB-BD31-4B8C-83A1-F6EECF244321}">
                <p14:modId xmlns:p14="http://schemas.microsoft.com/office/powerpoint/2010/main" val="590246113"/>
              </p:ext>
            </p:extLst>
          </p:nvPr>
        </p:nvGraphicFramePr>
        <p:xfrm>
          <a:off x="4181167" y="803186"/>
          <a:ext cx="4366325" cy="5287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overrideClrMapping bg1="dk1" tx1="lt1" bg2="dk2" tx2="lt2" accent1="accent1" accent2="accent2" accent3="accent3" accent4="accent4" accent5="accent5" accent6="accent6" hlink="hlink" folHlink="folHlink"/>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3017" name="Group 43016">
            <a:extLst>
              <a:ext uri="{FF2B5EF4-FFF2-40B4-BE49-F238E27FC236}">
                <a16:creationId xmlns:a16="http://schemas.microsoft.com/office/drawing/2014/main" id="{E8DD8E1A-9945-4DBA-BC40-7A028BF32D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43018" name="Freeform 5">
              <a:extLst>
                <a:ext uri="{FF2B5EF4-FFF2-40B4-BE49-F238E27FC236}">
                  <a16:creationId xmlns:a16="http://schemas.microsoft.com/office/drawing/2014/main" id="{FE1C52F1-9DDF-4839-9B8F-25F7F8D421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19" name="Freeform 6">
              <a:extLst>
                <a:ext uri="{FF2B5EF4-FFF2-40B4-BE49-F238E27FC236}">
                  <a16:creationId xmlns:a16="http://schemas.microsoft.com/office/drawing/2014/main" id="{DB25E450-AEBE-4B5B-9CD7-7DDA5128D0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0" name="Freeform 7">
              <a:extLst>
                <a:ext uri="{FF2B5EF4-FFF2-40B4-BE49-F238E27FC236}">
                  <a16:creationId xmlns:a16="http://schemas.microsoft.com/office/drawing/2014/main" id="{D57AF4B2-B19E-4839-9D9C-06AD5370C3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1" name="Freeform 8">
              <a:extLst>
                <a:ext uri="{FF2B5EF4-FFF2-40B4-BE49-F238E27FC236}">
                  <a16:creationId xmlns:a16="http://schemas.microsoft.com/office/drawing/2014/main" id="{2949CEBF-F4A7-44B2-8A3B-22558718F7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2" name="Freeform 9">
              <a:extLst>
                <a:ext uri="{FF2B5EF4-FFF2-40B4-BE49-F238E27FC236}">
                  <a16:creationId xmlns:a16="http://schemas.microsoft.com/office/drawing/2014/main" id="{28EAA589-93ED-485D-96BB-B9B21EC96B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3" name="Freeform 10">
              <a:extLst>
                <a:ext uri="{FF2B5EF4-FFF2-40B4-BE49-F238E27FC236}">
                  <a16:creationId xmlns:a16="http://schemas.microsoft.com/office/drawing/2014/main" id="{4BB4F238-A1F2-45F6-9074-18C4A9F921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4" name="Freeform 11">
              <a:extLst>
                <a:ext uri="{FF2B5EF4-FFF2-40B4-BE49-F238E27FC236}">
                  <a16:creationId xmlns:a16="http://schemas.microsoft.com/office/drawing/2014/main" id="{1C658EE5-B46E-48ED-822D-1C3F08ECAD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5" name="Freeform 12">
              <a:extLst>
                <a:ext uri="{FF2B5EF4-FFF2-40B4-BE49-F238E27FC236}">
                  <a16:creationId xmlns:a16="http://schemas.microsoft.com/office/drawing/2014/main" id="{82AA74BE-73A4-4ADC-B86C-833704C0C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6" name="Freeform 13">
              <a:extLst>
                <a:ext uri="{FF2B5EF4-FFF2-40B4-BE49-F238E27FC236}">
                  <a16:creationId xmlns:a16="http://schemas.microsoft.com/office/drawing/2014/main" id="{2018BD4B-A593-4075-9FDB-4739C6D53D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7" name="Freeform 14">
              <a:extLst>
                <a:ext uri="{FF2B5EF4-FFF2-40B4-BE49-F238E27FC236}">
                  <a16:creationId xmlns:a16="http://schemas.microsoft.com/office/drawing/2014/main" id="{0D16E44B-CE60-491F-B907-D02B0B1EE0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8" name="Freeform 15">
              <a:extLst>
                <a:ext uri="{FF2B5EF4-FFF2-40B4-BE49-F238E27FC236}">
                  <a16:creationId xmlns:a16="http://schemas.microsoft.com/office/drawing/2014/main" id="{2DFA7256-7E90-44B6-8E90-2111C1A1F6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29" name="Freeform 16">
              <a:extLst>
                <a:ext uri="{FF2B5EF4-FFF2-40B4-BE49-F238E27FC236}">
                  <a16:creationId xmlns:a16="http://schemas.microsoft.com/office/drawing/2014/main" id="{CE31CD09-2348-4B3A-9C97-CEECA4ABC0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0" name="Freeform 17">
              <a:extLst>
                <a:ext uri="{FF2B5EF4-FFF2-40B4-BE49-F238E27FC236}">
                  <a16:creationId xmlns:a16="http://schemas.microsoft.com/office/drawing/2014/main" id="{4E5422EF-93F2-41A9-B30F-9EFE9241DE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1" name="Freeform 18">
              <a:extLst>
                <a:ext uri="{FF2B5EF4-FFF2-40B4-BE49-F238E27FC236}">
                  <a16:creationId xmlns:a16="http://schemas.microsoft.com/office/drawing/2014/main" id="{7920E29F-BB48-485F-95FF-5C372339C4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2" name="Freeform 19">
              <a:extLst>
                <a:ext uri="{FF2B5EF4-FFF2-40B4-BE49-F238E27FC236}">
                  <a16:creationId xmlns:a16="http://schemas.microsoft.com/office/drawing/2014/main" id="{ACFDB0E0-ECEB-4EEB-925D-4BE22979C9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3" name="Freeform 20">
              <a:extLst>
                <a:ext uri="{FF2B5EF4-FFF2-40B4-BE49-F238E27FC236}">
                  <a16:creationId xmlns:a16="http://schemas.microsoft.com/office/drawing/2014/main" id="{30CE2542-FFC2-4E6A-9F84-265FE415D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4" name="Freeform 21">
              <a:extLst>
                <a:ext uri="{FF2B5EF4-FFF2-40B4-BE49-F238E27FC236}">
                  <a16:creationId xmlns:a16="http://schemas.microsoft.com/office/drawing/2014/main" id="{2864C497-B900-4D3E-895C-A2A823A3C4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5" name="Freeform 22">
              <a:extLst>
                <a:ext uri="{FF2B5EF4-FFF2-40B4-BE49-F238E27FC236}">
                  <a16:creationId xmlns:a16="http://schemas.microsoft.com/office/drawing/2014/main" id="{26441ED2-272A-4395-9966-F5B1C8D3F5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6" name="Freeform 23">
              <a:extLst>
                <a:ext uri="{FF2B5EF4-FFF2-40B4-BE49-F238E27FC236}">
                  <a16:creationId xmlns:a16="http://schemas.microsoft.com/office/drawing/2014/main" id="{701CA35D-3DE0-4BE9-96A9-31A6F24DB8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7" name="Freeform 24">
              <a:extLst>
                <a:ext uri="{FF2B5EF4-FFF2-40B4-BE49-F238E27FC236}">
                  <a16:creationId xmlns:a16="http://schemas.microsoft.com/office/drawing/2014/main" id="{C9367E8C-A75F-4D57-8B79-1B3EEDFD83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038" name="Freeform 25">
              <a:extLst>
                <a:ext uri="{FF2B5EF4-FFF2-40B4-BE49-F238E27FC236}">
                  <a16:creationId xmlns:a16="http://schemas.microsoft.com/office/drawing/2014/main" id="{0846F98D-8409-4D6C-B830-625CC19EBC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43040" name="Group 43039">
            <a:extLst>
              <a:ext uri="{FF2B5EF4-FFF2-40B4-BE49-F238E27FC236}">
                <a16:creationId xmlns:a16="http://schemas.microsoft.com/office/drawing/2014/main" id="{F35369DB-627C-41BD-9041-6426E8BF660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43041" name="Rectangle 43040">
              <a:extLst>
                <a:ext uri="{FF2B5EF4-FFF2-40B4-BE49-F238E27FC236}">
                  <a16:creationId xmlns:a16="http://schemas.microsoft.com/office/drawing/2014/main" id="{9BA15987-DDC0-4CAB-AF5B-7D11E25D20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3042" name="Isosceles Triangle 22">
              <a:extLst>
                <a:ext uri="{FF2B5EF4-FFF2-40B4-BE49-F238E27FC236}">
                  <a16:creationId xmlns:a16="http://schemas.microsoft.com/office/drawing/2014/main" id="{9B6DF8F2-BD4C-48F5-8CDC-95B311500F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3043" name="Rectangle 43042">
              <a:extLst>
                <a:ext uri="{FF2B5EF4-FFF2-40B4-BE49-F238E27FC236}">
                  <a16:creationId xmlns:a16="http://schemas.microsoft.com/office/drawing/2014/main" id="{8E989FB2-D6DE-43D1-84D5-1C80F99012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sp useBgFill="1">
        <p:nvSpPr>
          <p:cNvPr id="43045" name="Rectangle 43044">
            <a:extLst>
              <a:ext uri="{FF2B5EF4-FFF2-40B4-BE49-F238E27FC236}">
                <a16:creationId xmlns:a16="http://schemas.microsoft.com/office/drawing/2014/main" id="{828D1E49-2A21-4A83-A0E0-FB1597B4B2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047" name="Group 43046">
            <a:extLst>
              <a:ext uri="{FF2B5EF4-FFF2-40B4-BE49-F238E27FC236}">
                <a16:creationId xmlns:a16="http://schemas.microsoft.com/office/drawing/2014/main" id="{088B852E-5494-418B-A833-75CF016A9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43048" name="Freeform 5">
              <a:extLst>
                <a:ext uri="{FF2B5EF4-FFF2-40B4-BE49-F238E27FC236}">
                  <a16:creationId xmlns:a16="http://schemas.microsoft.com/office/drawing/2014/main" id="{DF31E3C1-1A46-4329-9F80-B576692FEE4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49" name="Freeform 6">
              <a:extLst>
                <a:ext uri="{FF2B5EF4-FFF2-40B4-BE49-F238E27FC236}">
                  <a16:creationId xmlns:a16="http://schemas.microsoft.com/office/drawing/2014/main" id="{294B4592-99CA-47B1-816F-CE2D44F65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0" name="Freeform 7">
              <a:extLst>
                <a:ext uri="{FF2B5EF4-FFF2-40B4-BE49-F238E27FC236}">
                  <a16:creationId xmlns:a16="http://schemas.microsoft.com/office/drawing/2014/main" id="{BF690E4C-72F8-4AC5-AF99-562763CC67B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1" name="Freeform 8">
              <a:extLst>
                <a:ext uri="{FF2B5EF4-FFF2-40B4-BE49-F238E27FC236}">
                  <a16:creationId xmlns:a16="http://schemas.microsoft.com/office/drawing/2014/main" id="{F834CDD4-CAB8-4ACC-9AAC-5399C743DE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2" name="Freeform 9">
              <a:extLst>
                <a:ext uri="{FF2B5EF4-FFF2-40B4-BE49-F238E27FC236}">
                  <a16:creationId xmlns:a16="http://schemas.microsoft.com/office/drawing/2014/main" id="{1AEB045A-6821-475B-A28E-047437ABEF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3" name="Freeform 10">
              <a:extLst>
                <a:ext uri="{FF2B5EF4-FFF2-40B4-BE49-F238E27FC236}">
                  <a16:creationId xmlns:a16="http://schemas.microsoft.com/office/drawing/2014/main" id="{D9B790C0-3D34-4626-BAFB-6EB473F40C7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4" name="Freeform 11">
              <a:extLst>
                <a:ext uri="{FF2B5EF4-FFF2-40B4-BE49-F238E27FC236}">
                  <a16:creationId xmlns:a16="http://schemas.microsoft.com/office/drawing/2014/main" id="{EDA4D87F-91A4-4628-9A6E-F01820A7EE5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5" name="Freeform 12">
              <a:extLst>
                <a:ext uri="{FF2B5EF4-FFF2-40B4-BE49-F238E27FC236}">
                  <a16:creationId xmlns:a16="http://schemas.microsoft.com/office/drawing/2014/main" id="{045DAB88-124C-459C-A889-DAE9C9BE285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6" name="Freeform 13">
              <a:extLst>
                <a:ext uri="{FF2B5EF4-FFF2-40B4-BE49-F238E27FC236}">
                  <a16:creationId xmlns:a16="http://schemas.microsoft.com/office/drawing/2014/main" id="{85D44010-1DAA-4CAC-B83F-7E3E8C455D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7" name="Freeform 14">
              <a:extLst>
                <a:ext uri="{FF2B5EF4-FFF2-40B4-BE49-F238E27FC236}">
                  <a16:creationId xmlns:a16="http://schemas.microsoft.com/office/drawing/2014/main" id="{E8C01D66-5C93-4A2E-AA74-DE97574EA4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8" name="Freeform 15">
              <a:extLst>
                <a:ext uri="{FF2B5EF4-FFF2-40B4-BE49-F238E27FC236}">
                  <a16:creationId xmlns:a16="http://schemas.microsoft.com/office/drawing/2014/main" id="{E2E1A6E1-6C4A-47D3-81E2-9F8624F1BB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59" name="Freeform 16">
              <a:extLst>
                <a:ext uri="{FF2B5EF4-FFF2-40B4-BE49-F238E27FC236}">
                  <a16:creationId xmlns:a16="http://schemas.microsoft.com/office/drawing/2014/main" id="{3E849CB5-4526-49DC-B77B-A20FDB7FFD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0" name="Freeform 17">
              <a:extLst>
                <a:ext uri="{FF2B5EF4-FFF2-40B4-BE49-F238E27FC236}">
                  <a16:creationId xmlns:a16="http://schemas.microsoft.com/office/drawing/2014/main" id="{5A18C8A4-FB2A-44C1-93D3-26C6DDFE0CC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1" name="Freeform 18">
              <a:extLst>
                <a:ext uri="{FF2B5EF4-FFF2-40B4-BE49-F238E27FC236}">
                  <a16:creationId xmlns:a16="http://schemas.microsoft.com/office/drawing/2014/main" id="{85D014FD-8C5A-4071-B19E-4910AAB618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2" name="Freeform 19">
              <a:extLst>
                <a:ext uri="{FF2B5EF4-FFF2-40B4-BE49-F238E27FC236}">
                  <a16:creationId xmlns:a16="http://schemas.microsoft.com/office/drawing/2014/main" id="{A37D7262-3596-4026-9AD4-E94332E526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3" name="Freeform 20">
              <a:extLst>
                <a:ext uri="{FF2B5EF4-FFF2-40B4-BE49-F238E27FC236}">
                  <a16:creationId xmlns:a16="http://schemas.microsoft.com/office/drawing/2014/main" id="{187E37E0-AAC3-4B33-AF36-334ACCBD33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4" name="Freeform 21">
              <a:extLst>
                <a:ext uri="{FF2B5EF4-FFF2-40B4-BE49-F238E27FC236}">
                  <a16:creationId xmlns:a16="http://schemas.microsoft.com/office/drawing/2014/main" id="{409758BB-8A0E-4BEB-BC0C-F410AD98CD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5" name="Freeform 22">
              <a:extLst>
                <a:ext uri="{FF2B5EF4-FFF2-40B4-BE49-F238E27FC236}">
                  <a16:creationId xmlns:a16="http://schemas.microsoft.com/office/drawing/2014/main" id="{97C4EFE2-9D25-4978-BD9A-873B492702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6" name="Freeform 23">
              <a:extLst>
                <a:ext uri="{FF2B5EF4-FFF2-40B4-BE49-F238E27FC236}">
                  <a16:creationId xmlns:a16="http://schemas.microsoft.com/office/drawing/2014/main" id="{9CCAF82A-A0E0-4B55-A97B-EFFAE79AF7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7" name="Freeform 24">
              <a:extLst>
                <a:ext uri="{FF2B5EF4-FFF2-40B4-BE49-F238E27FC236}">
                  <a16:creationId xmlns:a16="http://schemas.microsoft.com/office/drawing/2014/main" id="{4F800DD8-3954-4F73-8807-16F1CFAC1E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068" name="Freeform 25">
              <a:extLst>
                <a:ext uri="{FF2B5EF4-FFF2-40B4-BE49-F238E27FC236}">
                  <a16:creationId xmlns:a16="http://schemas.microsoft.com/office/drawing/2014/main" id="{84E1C91A-4B06-4852-918C-6380FA986B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3070" name="Rectangle 43069">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2772" y="2250281"/>
            <a:ext cx="3719489" cy="3678237"/>
          </a:xfrm>
          <a:prstGeom prst="rect">
            <a:avLst/>
          </a:prstGeom>
          <a:solidFill>
            <a:schemeClr val="bg1"/>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014" name="Graphic 43013" descr="Envelope">
            <a:extLst>
              <a:ext uri="{FF2B5EF4-FFF2-40B4-BE49-F238E27FC236}">
                <a16:creationId xmlns:a16="http://schemas.microsoft.com/office/drawing/2014/main" id="{D23FCB8D-F9C0-0A9F-642C-F6629F51112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6972" y="2228157"/>
            <a:ext cx="3158814" cy="3346704"/>
          </a:xfrm>
          <a:prstGeom prst="rect">
            <a:avLst/>
          </a:prstGeom>
          <a:ln w="12700">
            <a:noFill/>
          </a:ln>
        </p:spPr>
      </p:pic>
      <p:sp>
        <p:nvSpPr>
          <p:cNvPr id="43010" name="Text Box 1">
            <a:extLst>
              <a:ext uri="{FF2B5EF4-FFF2-40B4-BE49-F238E27FC236}">
                <a16:creationId xmlns:a16="http://schemas.microsoft.com/office/drawing/2014/main" id="{BC49E694-4C51-23B6-9DE9-36221013E77B}"/>
              </a:ext>
            </a:extLst>
          </p:cNvPr>
          <p:cNvSpPr txBox="1">
            <a:spLocks noChangeArrowheads="1"/>
          </p:cNvSpPr>
          <p:nvPr/>
        </p:nvSpPr>
        <p:spPr bwMode="auto">
          <a:xfrm>
            <a:off x="4670706" y="976247"/>
            <a:ext cx="4220544" cy="602742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91440" tIns="45720" rIns="91440" bIns="45720" rtlCol="0" anchor="ctr">
            <a:normAutofit/>
          </a:bodyPr>
          <a:lstStyle>
            <a:lvl1pPr marL="107950">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1450" algn="l"/>
                <a:tab pos="10780713" algn="l"/>
              </a:tabLst>
              <a:defRPr>
                <a:solidFill>
                  <a:schemeClr val="bg1"/>
                </a:solidFill>
                <a:latin typeface="Arial" panose="020B0604020202020204" pitchFamily="34" charset="0"/>
                <a:ea typeface="Microsoft YaHei" panose="020B0503020204020204" pitchFamily="34" charset="-122"/>
              </a:defRPr>
            </a:lvl9pPr>
          </a:lstStyle>
          <a:p>
            <a:pPr indent="-228600" defTabSz="914400" eaLnBrk="1" hangingPunct="1">
              <a:lnSpc>
                <a:spcPct val="110000"/>
              </a:lnSpc>
              <a:spcBef>
                <a:spcPts val="400"/>
              </a:spcBef>
              <a:buClr>
                <a:schemeClr val="accent1"/>
              </a:buClr>
              <a:buSzPct val="110000"/>
              <a:buFont typeface="Wingdings" panose="05000000000000000000" pitchFamily="2" charset="2"/>
              <a:buChar char="§"/>
            </a:pPr>
            <a:endParaRPr lang="en-US" altLang="en-US" sz="1700" dirty="0">
              <a:solidFill>
                <a:schemeClr val="tx1"/>
              </a:solidFill>
              <a:latin typeface="+mn-lt"/>
              <a:ea typeface="+mn-ea"/>
            </a:endParaRPr>
          </a:p>
          <a:p>
            <a:pPr indent="-228600" defTabSz="914400" eaLnBrk="1" hangingPunct="1">
              <a:lnSpc>
                <a:spcPct val="110000"/>
              </a:lnSpc>
              <a:spcBef>
                <a:spcPts val="400"/>
              </a:spcBef>
              <a:buClr>
                <a:schemeClr val="accent1"/>
              </a:buClr>
              <a:buSzPct val="110000"/>
              <a:buFont typeface="Wingdings" panose="05000000000000000000" pitchFamily="2" charset="2"/>
              <a:buChar char="§"/>
            </a:pPr>
            <a:r>
              <a:rPr lang="en-US" altLang="en-US" sz="1700" dirty="0">
                <a:solidFill>
                  <a:schemeClr val="tx1"/>
                </a:solidFill>
                <a:latin typeface="+mn-lt"/>
                <a:ea typeface="+mn-ea"/>
              </a:rPr>
              <a:t> </a:t>
            </a:r>
            <a:r>
              <a:rPr lang="en-US" sz="1700" dirty="0">
                <a:solidFill>
                  <a:schemeClr val="tx1"/>
                </a:solidFill>
                <a:latin typeface="+mn-lt"/>
                <a:ea typeface="+mn-ea"/>
              </a:rPr>
              <a:t>Assoc. Prof. Dr. Petar </a:t>
            </a:r>
            <a:r>
              <a:rPr lang="en-US" sz="1700" dirty="0" err="1">
                <a:solidFill>
                  <a:schemeClr val="tx1"/>
                </a:solidFill>
                <a:latin typeface="+mn-lt"/>
                <a:ea typeface="+mn-ea"/>
              </a:rPr>
              <a:t>Peshev</a:t>
            </a:r>
            <a:r>
              <a:rPr lang="en-US" sz="1700" dirty="0">
                <a:solidFill>
                  <a:schemeClr val="tx1"/>
                </a:solidFill>
                <a:latin typeface="+mn-lt"/>
                <a:ea typeface="+mn-ea"/>
              </a:rPr>
              <a:t>: </a:t>
            </a:r>
            <a:r>
              <a:rPr lang="en-US" sz="1700" dirty="0">
                <a:solidFill>
                  <a:schemeClr val="tx1"/>
                </a:solidFill>
                <a:latin typeface="+mn-lt"/>
                <a:ea typeface="+mn-ea"/>
                <a:hlinkClick r:id="rId5">
                  <a:extLst>
                    <a:ext uri="{A12FA001-AC4F-418D-AE19-62706E023703}">
                      <ahyp:hlinkClr xmlns:ahyp="http://schemas.microsoft.com/office/drawing/2018/hyperlinkcolor" val="tx"/>
                    </a:ext>
                  </a:extLst>
                </a:hlinkClick>
              </a:rPr>
              <a:t>p.peshev@unwe.bg</a:t>
            </a:r>
            <a:r>
              <a:rPr lang="en-US" sz="1700" dirty="0">
                <a:solidFill>
                  <a:schemeClr val="tx1"/>
                </a:solidFill>
                <a:latin typeface="+mn-lt"/>
                <a:ea typeface="+mn-ea"/>
              </a:rPr>
              <a:t>;</a:t>
            </a:r>
          </a:p>
          <a:p>
            <a:pPr indent="-228600" defTabSz="914400">
              <a:lnSpc>
                <a:spcPct val="110000"/>
              </a:lnSpc>
              <a:spcBef>
                <a:spcPts val="400"/>
              </a:spcBef>
              <a:buClr>
                <a:schemeClr val="accent1"/>
              </a:buClr>
              <a:buSzPct val="110000"/>
              <a:buFont typeface="Wingdings" panose="05000000000000000000" pitchFamily="2" charset="2"/>
              <a:buChar char="§"/>
            </a:pPr>
            <a:endParaRPr lang="en-US" sz="1700" dirty="0">
              <a:solidFill>
                <a:schemeClr val="tx1"/>
              </a:solidFill>
              <a:latin typeface="+mn-lt"/>
              <a:ea typeface="+mn-ea"/>
            </a:endParaRPr>
          </a:p>
          <a:p>
            <a:pPr indent="-228600" defTabSz="914400">
              <a:lnSpc>
                <a:spcPct val="110000"/>
              </a:lnSpc>
              <a:spcBef>
                <a:spcPts val="400"/>
              </a:spcBef>
              <a:buClr>
                <a:schemeClr val="accent1"/>
              </a:buClr>
              <a:buSzPct val="110000"/>
              <a:buFont typeface="Wingdings" panose="05000000000000000000" pitchFamily="2" charset="2"/>
              <a:buChar char="§"/>
            </a:pPr>
            <a:endParaRPr lang="en-US" sz="1700" dirty="0">
              <a:solidFill>
                <a:schemeClr val="tx1"/>
              </a:solidFill>
              <a:latin typeface="+mn-lt"/>
              <a:ea typeface="+mn-ea"/>
            </a:endParaRPr>
          </a:p>
          <a:p>
            <a:pPr marL="285750" indent="-228600" defTabSz="914400" eaLnBrk="1" hangingPunct="1">
              <a:lnSpc>
                <a:spcPct val="110000"/>
              </a:lnSpc>
              <a:spcAft>
                <a:spcPts val="600"/>
              </a:spcAft>
              <a:buClr>
                <a:schemeClr val="accent1"/>
              </a:buClr>
              <a:buSzPct val="110000"/>
              <a:buFont typeface="Wingdings" panose="05000000000000000000" pitchFamily="2" charset="2"/>
              <a:buChar char="§"/>
            </a:pPr>
            <a:r>
              <a:rPr lang="en-US" sz="1700" dirty="0">
                <a:solidFill>
                  <a:schemeClr val="tx1"/>
                </a:solidFill>
                <a:latin typeface="+mn-lt"/>
                <a:ea typeface="+mn-ea"/>
              </a:rPr>
              <a:t>Assist. Prof. Dr. Radostina </a:t>
            </a:r>
            <a:r>
              <a:rPr lang="en-US" sz="1700" dirty="0" err="1">
                <a:solidFill>
                  <a:schemeClr val="tx1"/>
                </a:solidFill>
                <a:latin typeface="+mn-lt"/>
                <a:ea typeface="+mn-ea"/>
              </a:rPr>
              <a:t>Stamenova</a:t>
            </a:r>
            <a:r>
              <a:rPr lang="en-US" sz="1700" dirty="0">
                <a:solidFill>
                  <a:schemeClr val="tx1"/>
                </a:solidFill>
                <a:latin typeface="+mn-lt"/>
                <a:ea typeface="+mn-ea"/>
              </a:rPr>
              <a:t>: radostina_stam@unwe.bg</a:t>
            </a:r>
            <a:r>
              <a:rPr lang="en-US" altLang="en-US" sz="1700" dirty="0">
                <a:solidFill>
                  <a:schemeClr val="tx1"/>
                </a:solidFill>
                <a:latin typeface="+mn-lt"/>
                <a:ea typeface="+mn-ea"/>
              </a:rPr>
              <a:t>         </a:t>
            </a:r>
          </a:p>
        </p:txBody>
      </p:sp>
      <p:sp>
        <p:nvSpPr>
          <p:cNvPr id="2" name="Правоъгълник 1">
            <a:extLst>
              <a:ext uri="{FF2B5EF4-FFF2-40B4-BE49-F238E27FC236}">
                <a16:creationId xmlns:a16="http://schemas.microsoft.com/office/drawing/2014/main" id="{051CB37D-1BC2-204C-869A-283D38D9C2B4}"/>
              </a:ext>
            </a:extLst>
          </p:cNvPr>
          <p:cNvSpPr/>
          <p:nvPr/>
        </p:nvSpPr>
        <p:spPr>
          <a:xfrm>
            <a:off x="666751" y="376238"/>
            <a:ext cx="7359920" cy="132335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Thank you for your attention! </a:t>
            </a:r>
          </a:p>
        </p:txBody>
      </p:sp>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a:extLst>
              <a:ext uri="{FF2B5EF4-FFF2-40B4-BE49-F238E27FC236}">
                <a16:creationId xmlns:a16="http://schemas.microsoft.com/office/drawing/2014/main" id="{C1E96EAA-0D65-60B7-4A32-4906680F8ACC}"/>
              </a:ext>
            </a:extLst>
          </p:cNvPr>
          <p:cNvSpPr>
            <a:spLocks noGrp="1"/>
          </p:cNvSpPr>
          <p:nvPr>
            <p:ph type="title"/>
          </p:nvPr>
        </p:nvSpPr>
        <p:spPr/>
        <p:txBody>
          <a:bodyPr/>
          <a:lstStyle/>
          <a:p>
            <a:r>
              <a:rPr lang="en-US" dirty="0"/>
              <a:t>Conclusion</a:t>
            </a:r>
          </a:p>
        </p:txBody>
      </p:sp>
      <p:sp>
        <p:nvSpPr>
          <p:cNvPr id="3" name="Контейнер за съдържание 2">
            <a:extLst>
              <a:ext uri="{FF2B5EF4-FFF2-40B4-BE49-F238E27FC236}">
                <a16:creationId xmlns:a16="http://schemas.microsoft.com/office/drawing/2014/main" id="{5697A20B-AC3F-05C3-2842-F41DD6416558}"/>
              </a:ext>
            </a:extLst>
          </p:cNvPr>
          <p:cNvSpPr>
            <a:spLocks noGrp="1"/>
          </p:cNvSpPr>
          <p:nvPr>
            <p:ph idx="1"/>
          </p:nvPr>
        </p:nvSpPr>
        <p:spPr/>
        <p:txBody>
          <a:bodyPr>
            <a:normAutofit fontScale="70000" lnSpcReduction="20000"/>
          </a:bodyPr>
          <a:lstStyle/>
          <a:p>
            <a:pPr algn="just">
              <a:spcAft>
                <a:spcPts val="300"/>
              </a:spcAft>
            </a:pPr>
            <a:r>
              <a:rPr lang="en-GB" sz="1800" kern="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This paper studies the factors affecting Bulgarian commercial banks’ loan supply over the period between Q1.2007 and Q4.2024. The analysis employs a panel of indicators, derived from individual (microeconomic) commercial banks’ balance sheets and income statements alongside macroeconomic variables. Combining cointegrated I(0) and I(1) data suggests the use of the Pooled Mean Group (PMG) ARDL model in panel data of </a:t>
            </a:r>
            <a:r>
              <a:rPr lang="en-GB" sz="1800" kern="1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Pesaran</a:t>
            </a:r>
            <a:r>
              <a:rPr lang="en-GB" sz="1800" kern="1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et al. (1999). Our main findings are that capital adequacy ratio (CAR), cost-to-income ratio (CTOI), yield on government bonds, and return on assets (ROA) exhibit negative association with loan growth, while market share (MS), loan-to-deposit ratio, interest rate on liabilities, GDP growth, housing prices, and inflation positively influence lending activity. The negative value of the Error-correction term of -0.11 and the p-value of 0.016 support the validity of a long-run relationship, indicating that loan growth adjusts at a speed of 11% per quarter toward the equilibrium state. Short-run dynamics reveal that changes in CAR, market share, and loan-to-deposit ratios significantly affect loan growth, while bank lending, economic growth, and bank efficiency indicators display lagged effects. The results of this study offer important insights into the operation of credit markets in small, open, and bank-dependent economies like Bulgaria.</a:t>
            </a:r>
            <a:endParaRPr lang="en-US" sz="1800" kern="100" dirty="0">
              <a:effectLst/>
              <a:latin typeface="Times New Roman" panose="02020603050405020304" pitchFamily="18" charset="0"/>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1080267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391" name="Group 11390">
            <a:extLst>
              <a:ext uri="{FF2B5EF4-FFF2-40B4-BE49-F238E27FC236}">
                <a16:creationId xmlns:a16="http://schemas.microsoft.com/office/drawing/2014/main" id="{5B5504F5-A44D-4727-B62D-D306EE4C0C9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392" name="Freeform 5">
              <a:extLst>
                <a:ext uri="{FF2B5EF4-FFF2-40B4-BE49-F238E27FC236}">
                  <a16:creationId xmlns:a16="http://schemas.microsoft.com/office/drawing/2014/main" id="{42E83A18-C907-44D5-83DF-CFB1812545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3" name="Freeform 6">
              <a:extLst>
                <a:ext uri="{FF2B5EF4-FFF2-40B4-BE49-F238E27FC236}">
                  <a16:creationId xmlns:a16="http://schemas.microsoft.com/office/drawing/2014/main" id="{E845C857-E334-431F-9264-4BEF01228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4" name="Freeform 7">
              <a:extLst>
                <a:ext uri="{FF2B5EF4-FFF2-40B4-BE49-F238E27FC236}">
                  <a16:creationId xmlns:a16="http://schemas.microsoft.com/office/drawing/2014/main" id="{426C9BD9-ECC0-4C60-87C1-D07F8F075A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5" name="Freeform 8">
              <a:extLst>
                <a:ext uri="{FF2B5EF4-FFF2-40B4-BE49-F238E27FC236}">
                  <a16:creationId xmlns:a16="http://schemas.microsoft.com/office/drawing/2014/main" id="{7FBDFA8E-61C4-4F76-819E-308A16DEE2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6" name="Freeform 9">
              <a:extLst>
                <a:ext uri="{FF2B5EF4-FFF2-40B4-BE49-F238E27FC236}">
                  <a16:creationId xmlns:a16="http://schemas.microsoft.com/office/drawing/2014/main" id="{761F1C21-70B1-4D4E-831C-75DB8E7EA9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7" name="Freeform 10">
              <a:extLst>
                <a:ext uri="{FF2B5EF4-FFF2-40B4-BE49-F238E27FC236}">
                  <a16:creationId xmlns:a16="http://schemas.microsoft.com/office/drawing/2014/main" id="{FD6B914E-6122-42BE-91C5-72FA400D02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8" name="Freeform 11">
              <a:extLst>
                <a:ext uri="{FF2B5EF4-FFF2-40B4-BE49-F238E27FC236}">
                  <a16:creationId xmlns:a16="http://schemas.microsoft.com/office/drawing/2014/main" id="{25950DE0-F9E4-4487-93B8-F6FDB00B24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399" name="Freeform 12">
              <a:extLst>
                <a:ext uri="{FF2B5EF4-FFF2-40B4-BE49-F238E27FC236}">
                  <a16:creationId xmlns:a16="http://schemas.microsoft.com/office/drawing/2014/main" id="{319D2307-45E1-4592-8192-9C9102D4EA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0" name="Freeform 13">
              <a:extLst>
                <a:ext uri="{FF2B5EF4-FFF2-40B4-BE49-F238E27FC236}">
                  <a16:creationId xmlns:a16="http://schemas.microsoft.com/office/drawing/2014/main" id="{1A93A333-9537-4DEC-A527-7733E10968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1" name="Freeform 14">
              <a:extLst>
                <a:ext uri="{FF2B5EF4-FFF2-40B4-BE49-F238E27FC236}">
                  <a16:creationId xmlns:a16="http://schemas.microsoft.com/office/drawing/2014/main" id="{76DEF779-F072-40FD-A3BF-84E3B8C6D1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2" name="Freeform 15">
              <a:extLst>
                <a:ext uri="{FF2B5EF4-FFF2-40B4-BE49-F238E27FC236}">
                  <a16:creationId xmlns:a16="http://schemas.microsoft.com/office/drawing/2014/main" id="{6861570E-EBF4-48B8-AB90-2A40B52287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3" name="Freeform 16">
              <a:extLst>
                <a:ext uri="{FF2B5EF4-FFF2-40B4-BE49-F238E27FC236}">
                  <a16:creationId xmlns:a16="http://schemas.microsoft.com/office/drawing/2014/main" id="{68EF8EC2-E3C0-4C22-B1B8-6E30AC2445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4" name="Freeform 17">
              <a:extLst>
                <a:ext uri="{FF2B5EF4-FFF2-40B4-BE49-F238E27FC236}">
                  <a16:creationId xmlns:a16="http://schemas.microsoft.com/office/drawing/2014/main" id="{AC3BE00B-705F-42C6-94CE-E89B1FA4E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5" name="Freeform 18">
              <a:extLst>
                <a:ext uri="{FF2B5EF4-FFF2-40B4-BE49-F238E27FC236}">
                  <a16:creationId xmlns:a16="http://schemas.microsoft.com/office/drawing/2014/main" id="{F23249F0-6642-4CDD-B89B-7EC0C254A7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6" name="Freeform 19">
              <a:extLst>
                <a:ext uri="{FF2B5EF4-FFF2-40B4-BE49-F238E27FC236}">
                  <a16:creationId xmlns:a16="http://schemas.microsoft.com/office/drawing/2014/main" id="{9E5173CD-2C19-40D0-B444-CF38FF2207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7" name="Freeform 20">
              <a:extLst>
                <a:ext uri="{FF2B5EF4-FFF2-40B4-BE49-F238E27FC236}">
                  <a16:creationId xmlns:a16="http://schemas.microsoft.com/office/drawing/2014/main" id="{C46A9203-B0FB-426A-9F90-6953A96AE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8" name="Freeform 21">
              <a:extLst>
                <a:ext uri="{FF2B5EF4-FFF2-40B4-BE49-F238E27FC236}">
                  <a16:creationId xmlns:a16="http://schemas.microsoft.com/office/drawing/2014/main" id="{F0B66C88-C270-4AE6-B12C-71CFC5F1ED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09" name="Freeform 22">
              <a:extLst>
                <a:ext uri="{FF2B5EF4-FFF2-40B4-BE49-F238E27FC236}">
                  <a16:creationId xmlns:a16="http://schemas.microsoft.com/office/drawing/2014/main" id="{9113790B-9AB2-45C0-85DD-4E73038947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10" name="Freeform 23">
              <a:extLst>
                <a:ext uri="{FF2B5EF4-FFF2-40B4-BE49-F238E27FC236}">
                  <a16:creationId xmlns:a16="http://schemas.microsoft.com/office/drawing/2014/main" id="{36488705-890C-4BDD-AC3C-9807F6A6E5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11" name="Freeform 24">
              <a:extLst>
                <a:ext uri="{FF2B5EF4-FFF2-40B4-BE49-F238E27FC236}">
                  <a16:creationId xmlns:a16="http://schemas.microsoft.com/office/drawing/2014/main" id="{CCF65277-1D63-4A4A-957E-9F12111D91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sp>
          <p:nvSpPr>
            <p:cNvPr id="11412" name="Freeform 25">
              <a:extLst>
                <a:ext uri="{FF2B5EF4-FFF2-40B4-BE49-F238E27FC236}">
                  <a16:creationId xmlns:a16="http://schemas.microsoft.com/office/drawing/2014/main" id="{AD6DFDD0-50F6-498B-A4E6-DC6D9A7952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noProof="0" dirty="0"/>
            </a:p>
          </p:txBody>
        </p:sp>
      </p:grpSp>
      <p:grpSp>
        <p:nvGrpSpPr>
          <p:cNvPr id="11414" name="Group 11413">
            <a:extLst>
              <a:ext uri="{FF2B5EF4-FFF2-40B4-BE49-F238E27FC236}">
                <a16:creationId xmlns:a16="http://schemas.microsoft.com/office/drawing/2014/main" id="{02A5D777-C3C4-4D83-B4A3-0C83DBE1CB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11415" name="Rectangle 11414">
              <a:extLst>
                <a:ext uri="{FF2B5EF4-FFF2-40B4-BE49-F238E27FC236}">
                  <a16:creationId xmlns:a16="http://schemas.microsoft.com/office/drawing/2014/main" id="{580A9110-3349-42C1-8186-CB70C1FD44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11416" name="Isosceles Triangle 22">
              <a:extLst>
                <a:ext uri="{FF2B5EF4-FFF2-40B4-BE49-F238E27FC236}">
                  <a16:creationId xmlns:a16="http://schemas.microsoft.com/office/drawing/2014/main" id="{4F5EDCDF-C218-4482-A13E-8CFB87D0D0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sp>
          <p:nvSpPr>
            <p:cNvPr id="11417" name="Rectangle 11416">
              <a:extLst>
                <a:ext uri="{FF2B5EF4-FFF2-40B4-BE49-F238E27FC236}">
                  <a16:creationId xmlns:a16="http://schemas.microsoft.com/office/drawing/2014/main" id="{3EB8EB4B-9F73-4DB2-B849-B88E0435D8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noProof="0" dirty="0"/>
            </a:p>
          </p:txBody>
        </p:sp>
      </p:grpSp>
      <p:sp useBgFill="1">
        <p:nvSpPr>
          <p:cNvPr id="11419" name="Rectangle 11418">
            <a:extLst>
              <a:ext uri="{FF2B5EF4-FFF2-40B4-BE49-F238E27FC236}">
                <a16:creationId xmlns:a16="http://schemas.microsoft.com/office/drawing/2014/main" id="{982413CC-69E6-4BDA-A88D-E4EF8F95B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nvGrpSpPr>
          <p:cNvPr id="11421" name="Group 11420">
            <a:extLst>
              <a:ext uri="{FF2B5EF4-FFF2-40B4-BE49-F238E27FC236}">
                <a16:creationId xmlns:a16="http://schemas.microsoft.com/office/drawing/2014/main" id="{4F1F7357-8633-4CE7-BF80-475EE8A2FA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1422" name="Freeform 5">
              <a:extLst>
                <a:ext uri="{FF2B5EF4-FFF2-40B4-BE49-F238E27FC236}">
                  <a16:creationId xmlns:a16="http://schemas.microsoft.com/office/drawing/2014/main" id="{E402FE4E-C12D-497C-AF81-F08E4E02B4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3" name="Freeform 6">
              <a:extLst>
                <a:ext uri="{FF2B5EF4-FFF2-40B4-BE49-F238E27FC236}">
                  <a16:creationId xmlns:a16="http://schemas.microsoft.com/office/drawing/2014/main" id="{59247B10-170D-4E62-849A-38FCB43C6A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4" name="Freeform 7">
              <a:extLst>
                <a:ext uri="{FF2B5EF4-FFF2-40B4-BE49-F238E27FC236}">
                  <a16:creationId xmlns:a16="http://schemas.microsoft.com/office/drawing/2014/main" id="{89A587A7-1BEF-45AA-9EFC-6558A8749C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5" name="Freeform 8">
              <a:extLst>
                <a:ext uri="{FF2B5EF4-FFF2-40B4-BE49-F238E27FC236}">
                  <a16:creationId xmlns:a16="http://schemas.microsoft.com/office/drawing/2014/main" id="{AC25B5A1-6EF7-44EC-A2F0-1EDC96A79B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6" name="Freeform 9">
              <a:extLst>
                <a:ext uri="{FF2B5EF4-FFF2-40B4-BE49-F238E27FC236}">
                  <a16:creationId xmlns:a16="http://schemas.microsoft.com/office/drawing/2014/main" id="{80B8582C-7E17-4115-9FF1-979C8405CB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7" name="Freeform 10">
              <a:extLst>
                <a:ext uri="{FF2B5EF4-FFF2-40B4-BE49-F238E27FC236}">
                  <a16:creationId xmlns:a16="http://schemas.microsoft.com/office/drawing/2014/main" id="{F6C4AB66-7A18-4E51-935B-237F4CA827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8" name="Freeform 11">
              <a:extLst>
                <a:ext uri="{FF2B5EF4-FFF2-40B4-BE49-F238E27FC236}">
                  <a16:creationId xmlns:a16="http://schemas.microsoft.com/office/drawing/2014/main" id="{CDF12911-A240-4580-8788-0C49DB1FED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29" name="Freeform 12">
              <a:extLst>
                <a:ext uri="{FF2B5EF4-FFF2-40B4-BE49-F238E27FC236}">
                  <a16:creationId xmlns:a16="http://schemas.microsoft.com/office/drawing/2014/main" id="{EAE0F5DE-442D-4F6C-B02C-2568ED1958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0" name="Freeform 13">
              <a:extLst>
                <a:ext uri="{FF2B5EF4-FFF2-40B4-BE49-F238E27FC236}">
                  <a16:creationId xmlns:a16="http://schemas.microsoft.com/office/drawing/2014/main" id="{4F24A002-AFDE-4034-85BE-CBF005AE9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1" name="Freeform 14">
              <a:extLst>
                <a:ext uri="{FF2B5EF4-FFF2-40B4-BE49-F238E27FC236}">
                  <a16:creationId xmlns:a16="http://schemas.microsoft.com/office/drawing/2014/main" id="{36F0721E-B4B0-4A6C-A92C-F8DE92D3AC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2" name="Freeform 15">
              <a:extLst>
                <a:ext uri="{FF2B5EF4-FFF2-40B4-BE49-F238E27FC236}">
                  <a16:creationId xmlns:a16="http://schemas.microsoft.com/office/drawing/2014/main" id="{54D2DC98-69F8-4F2F-9D45-BDFFA5E2BB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3" name="Freeform 16">
              <a:extLst>
                <a:ext uri="{FF2B5EF4-FFF2-40B4-BE49-F238E27FC236}">
                  <a16:creationId xmlns:a16="http://schemas.microsoft.com/office/drawing/2014/main" id="{0A636E33-DC38-40B9-B941-037E5D8603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4" name="Freeform 17">
              <a:extLst>
                <a:ext uri="{FF2B5EF4-FFF2-40B4-BE49-F238E27FC236}">
                  <a16:creationId xmlns:a16="http://schemas.microsoft.com/office/drawing/2014/main" id="{03D30690-68C2-4AEC-9789-1495D97E19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5" name="Freeform 18">
              <a:extLst>
                <a:ext uri="{FF2B5EF4-FFF2-40B4-BE49-F238E27FC236}">
                  <a16:creationId xmlns:a16="http://schemas.microsoft.com/office/drawing/2014/main" id="{1020B1B9-821B-49FB-BDC9-57DA08CBC3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6" name="Freeform 19">
              <a:extLst>
                <a:ext uri="{FF2B5EF4-FFF2-40B4-BE49-F238E27FC236}">
                  <a16:creationId xmlns:a16="http://schemas.microsoft.com/office/drawing/2014/main" id="{720EDCE4-8B18-413F-989E-E79628E5AF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7" name="Freeform 20">
              <a:extLst>
                <a:ext uri="{FF2B5EF4-FFF2-40B4-BE49-F238E27FC236}">
                  <a16:creationId xmlns:a16="http://schemas.microsoft.com/office/drawing/2014/main" id="{8563351E-0DDD-4FC8-8D0C-1E446E3C1B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8" name="Freeform 21">
              <a:extLst>
                <a:ext uri="{FF2B5EF4-FFF2-40B4-BE49-F238E27FC236}">
                  <a16:creationId xmlns:a16="http://schemas.microsoft.com/office/drawing/2014/main" id="{15E8B705-64E7-4513-B3CB-BF46C35732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39" name="Freeform 22">
              <a:extLst>
                <a:ext uri="{FF2B5EF4-FFF2-40B4-BE49-F238E27FC236}">
                  <a16:creationId xmlns:a16="http://schemas.microsoft.com/office/drawing/2014/main" id="{30DAEE1C-EBB5-47F5-9E76-564FCFDBFC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40" name="Freeform 23">
              <a:extLst>
                <a:ext uri="{FF2B5EF4-FFF2-40B4-BE49-F238E27FC236}">
                  <a16:creationId xmlns:a16="http://schemas.microsoft.com/office/drawing/2014/main" id="{EDB255E9-A3E2-4098-99A1-FE38FAD15D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41" name="Freeform 24">
              <a:extLst>
                <a:ext uri="{FF2B5EF4-FFF2-40B4-BE49-F238E27FC236}">
                  <a16:creationId xmlns:a16="http://schemas.microsoft.com/office/drawing/2014/main" id="{D2507F2A-27AF-4833-8273-5FC9A98863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sp>
          <p:nvSpPr>
            <p:cNvPr id="11442" name="Freeform 25">
              <a:extLst>
                <a:ext uri="{FF2B5EF4-FFF2-40B4-BE49-F238E27FC236}">
                  <a16:creationId xmlns:a16="http://schemas.microsoft.com/office/drawing/2014/main" id="{8DFB8904-0CB8-45AD-ABD2-F7A582365E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noProof="0" dirty="0"/>
            </a:p>
          </p:txBody>
        </p:sp>
      </p:grpSp>
      <p:sp>
        <p:nvSpPr>
          <p:cNvPr id="2" name="TextBox 1">
            <a:extLst>
              <a:ext uri="{FF2B5EF4-FFF2-40B4-BE49-F238E27FC236}">
                <a16:creationId xmlns:a16="http://schemas.microsoft.com/office/drawing/2014/main" id="{895AED79-0F5C-E567-08CF-90FEB103A6D0}"/>
              </a:ext>
            </a:extLst>
          </p:cNvPr>
          <p:cNvSpPr txBox="1"/>
          <p:nvPr/>
        </p:nvSpPr>
        <p:spPr>
          <a:xfrm>
            <a:off x="1319465" y="798881"/>
            <a:ext cx="6505070" cy="1048945"/>
          </a:xfrm>
          <a:prstGeom prst="rect">
            <a:avLst/>
          </a:prstGeom>
        </p:spPr>
        <p:txBody>
          <a:bodyPr rot="0" spcFirstLastPara="0" vertOverflow="overflow" horzOverflow="overflow" vert="horz" lIns="228600" tIns="228600" rIns="228600" bIns="228600" numCol="1" spcCol="0" rtlCol="0" fromWordArt="0" anchor="ctr" anchorCtr="0" forceAA="0" compatLnSpc="1">
            <a:prstTxWarp prst="textNoShape">
              <a:avLst/>
            </a:prstTxWarp>
            <a:normAutofit/>
          </a:bodyPr>
          <a:lstStyle/>
          <a:p>
            <a:pPr algn="ctr" defTabSz="914400" eaLnBrk="1" hangingPunct="1">
              <a:lnSpc>
                <a:spcPct val="85000"/>
              </a:lnSpc>
              <a:spcAft>
                <a:spcPts val="600"/>
              </a:spcAft>
            </a:pPr>
            <a:r>
              <a:rPr lang="en-GB" sz="4000" b="0" i="0" kern="1200" cap="none" spc="-150" noProof="0" dirty="0">
                <a:solidFill>
                  <a:schemeClr val="tx1"/>
                </a:solidFill>
                <a:effectLst/>
                <a:latin typeface="+mj-lt"/>
                <a:ea typeface="+mj-ea"/>
                <a:cs typeface="+mj-cs"/>
              </a:rPr>
              <a:t>Methodology of research</a:t>
            </a:r>
          </a:p>
        </p:txBody>
      </p:sp>
      <p:graphicFrame>
        <p:nvGraphicFramePr>
          <p:cNvPr id="11387" name="Text Box 1">
            <a:extLst>
              <a:ext uri="{FF2B5EF4-FFF2-40B4-BE49-F238E27FC236}">
                <a16:creationId xmlns:a16="http://schemas.microsoft.com/office/drawing/2014/main" id="{75A46FA4-C663-A435-3DEE-373CFB9DAF0F}"/>
              </a:ext>
            </a:extLst>
          </p:cNvPr>
          <p:cNvGraphicFramePr/>
          <p:nvPr>
            <p:extLst>
              <p:ext uri="{D42A27DB-BD31-4B8C-83A1-F6EECF244321}">
                <p14:modId xmlns:p14="http://schemas.microsoft.com/office/powerpoint/2010/main" val="2503155676"/>
              </p:ext>
            </p:extLst>
          </p:nvPr>
        </p:nvGraphicFramePr>
        <p:xfrm>
          <a:off x="605791" y="1990976"/>
          <a:ext cx="7932419" cy="41754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86EDE548-4104-19C8-6A1F-A46A9D15C9CC}"/>
              </a:ext>
            </a:extLst>
          </p:cNvPr>
          <p:cNvGraphicFramePr>
            <a:graphicFrameLocks noGrp="1"/>
          </p:cNvGraphicFramePr>
          <p:nvPr>
            <p:extLst>
              <p:ext uri="{D42A27DB-BD31-4B8C-83A1-F6EECF244321}">
                <p14:modId xmlns:p14="http://schemas.microsoft.com/office/powerpoint/2010/main" val="764269575"/>
              </p:ext>
            </p:extLst>
          </p:nvPr>
        </p:nvGraphicFramePr>
        <p:xfrm>
          <a:off x="4572000" y="476672"/>
          <a:ext cx="3994785" cy="4014978"/>
        </p:xfrm>
        <a:graphic>
          <a:graphicData uri="http://schemas.openxmlformats.org/drawingml/2006/table">
            <a:tbl>
              <a:tblPr firstRow="1" firstCol="1" bandRow="1">
                <a:tableStyleId>{5C22544A-7EE6-4342-B048-85BDC9FD1C3A}</a:tableStyleId>
              </a:tblPr>
              <a:tblGrid>
                <a:gridCol w="702310">
                  <a:extLst>
                    <a:ext uri="{9D8B030D-6E8A-4147-A177-3AD203B41FA5}">
                      <a16:colId xmlns:a16="http://schemas.microsoft.com/office/drawing/2014/main" val="1234051316"/>
                    </a:ext>
                  </a:extLst>
                </a:gridCol>
                <a:gridCol w="3292475">
                  <a:extLst>
                    <a:ext uri="{9D8B030D-6E8A-4147-A177-3AD203B41FA5}">
                      <a16:colId xmlns:a16="http://schemas.microsoft.com/office/drawing/2014/main" val="3963170686"/>
                    </a:ext>
                  </a:extLst>
                </a:gridCol>
              </a:tblGrid>
              <a:tr h="174625">
                <a:tc>
                  <a:txBody>
                    <a:bodyPr/>
                    <a:lstStyle/>
                    <a:p>
                      <a:pPr algn="just">
                        <a:lnSpc>
                          <a:spcPct val="107000"/>
                        </a:lnSpc>
                        <a:spcAft>
                          <a:spcPts val="300"/>
                        </a:spcAft>
                        <a:buNone/>
                      </a:pPr>
                      <a:r>
                        <a:rPr lang="en-GB" sz="1200">
                          <a:effectLst/>
                        </a:rPr>
                        <a:t>bank id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Bank name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56979656"/>
                  </a:ext>
                </a:extLst>
              </a:tr>
              <a:tr h="174625">
                <a:tc>
                  <a:txBody>
                    <a:bodyPr/>
                    <a:lstStyle/>
                    <a:p>
                      <a:pPr algn="just">
                        <a:lnSpc>
                          <a:spcPct val="107000"/>
                        </a:lnSpc>
                        <a:spcAft>
                          <a:spcPts val="300"/>
                        </a:spcAft>
                        <a:buNone/>
                      </a:pPr>
                      <a:r>
                        <a:rPr lang="en-GB" sz="1200">
                          <a:effectLst/>
                        </a:rPr>
                        <a:t>120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dirty="0">
                          <a:effectLst/>
                        </a:rPr>
                        <a:t>TB INVESTBANK</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46099516"/>
                  </a:ext>
                </a:extLst>
              </a:tr>
              <a:tr h="174625">
                <a:tc>
                  <a:txBody>
                    <a:bodyPr/>
                    <a:lstStyle/>
                    <a:p>
                      <a:pPr algn="just">
                        <a:lnSpc>
                          <a:spcPct val="107000"/>
                        </a:lnSpc>
                        <a:spcAft>
                          <a:spcPts val="300"/>
                        </a:spcAft>
                        <a:buNone/>
                      </a:pPr>
                      <a:r>
                        <a:rPr lang="en-GB" sz="1200">
                          <a:effectLst/>
                        </a:rPr>
                        <a:t>130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MUNICIPAL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55775273"/>
                  </a:ext>
                </a:extLst>
              </a:tr>
              <a:tr h="174625">
                <a:tc>
                  <a:txBody>
                    <a:bodyPr/>
                    <a:lstStyle/>
                    <a:p>
                      <a:pPr algn="just">
                        <a:lnSpc>
                          <a:spcPct val="107000"/>
                        </a:lnSpc>
                        <a:spcAft>
                          <a:spcPts val="300"/>
                        </a:spcAft>
                        <a:buNone/>
                      </a:pPr>
                      <a:r>
                        <a:rPr lang="en-GB" sz="1200">
                          <a:effectLst/>
                        </a:rPr>
                        <a:t>145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ING BANK N.V.-SOFIA branch</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53342987"/>
                  </a:ext>
                </a:extLst>
              </a:tr>
              <a:tr h="174625">
                <a:tc>
                  <a:txBody>
                    <a:bodyPr/>
                    <a:lstStyle/>
                    <a:p>
                      <a:pPr algn="just">
                        <a:lnSpc>
                          <a:spcPct val="107000"/>
                        </a:lnSpc>
                        <a:spcAft>
                          <a:spcPts val="300"/>
                        </a:spcAft>
                        <a:buNone/>
                      </a:pPr>
                      <a:r>
                        <a:rPr lang="en-GB" sz="1200">
                          <a:effectLst/>
                        </a:rPr>
                        <a:t>150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FIRST INVESTMENT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51792045"/>
                  </a:ext>
                </a:extLst>
              </a:tr>
              <a:tr h="174625">
                <a:tc>
                  <a:txBody>
                    <a:bodyPr/>
                    <a:lstStyle/>
                    <a:p>
                      <a:pPr algn="just">
                        <a:lnSpc>
                          <a:spcPct val="107000"/>
                        </a:lnSpc>
                        <a:spcAft>
                          <a:spcPts val="300"/>
                        </a:spcAft>
                        <a:buNone/>
                      </a:pPr>
                      <a:r>
                        <a:rPr lang="en-GB" sz="1200">
                          <a:effectLst/>
                        </a:rPr>
                        <a:t>160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BULGARIAN-AMERICAN CREDIT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48186788"/>
                  </a:ext>
                </a:extLst>
              </a:tr>
              <a:tr h="174625">
                <a:tc>
                  <a:txBody>
                    <a:bodyPr/>
                    <a:lstStyle/>
                    <a:p>
                      <a:pPr algn="just">
                        <a:lnSpc>
                          <a:spcPct val="107000"/>
                        </a:lnSpc>
                        <a:spcAft>
                          <a:spcPts val="300"/>
                        </a:spcAft>
                        <a:buNone/>
                      </a:pPr>
                      <a:r>
                        <a:rPr lang="en-GB" sz="1200">
                          <a:effectLst/>
                        </a:rPr>
                        <a:t>200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UNITED BULGARIAN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52165684"/>
                  </a:ext>
                </a:extLst>
              </a:tr>
              <a:tr h="174625">
                <a:tc>
                  <a:txBody>
                    <a:bodyPr/>
                    <a:lstStyle/>
                    <a:p>
                      <a:pPr algn="just">
                        <a:lnSpc>
                          <a:spcPct val="107000"/>
                        </a:lnSpc>
                        <a:spcAft>
                          <a:spcPts val="300"/>
                        </a:spcAft>
                        <a:buNone/>
                      </a:pPr>
                      <a:r>
                        <a:rPr lang="en-GB" sz="1200">
                          <a:effectLst/>
                        </a:rPr>
                        <a:t>230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PROCREDIT BANK (BULGARIA)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2247388"/>
                  </a:ext>
                </a:extLst>
              </a:tr>
              <a:tr h="174625">
                <a:tc>
                  <a:txBody>
                    <a:bodyPr/>
                    <a:lstStyle/>
                    <a:p>
                      <a:pPr algn="just">
                        <a:lnSpc>
                          <a:spcPct val="107000"/>
                        </a:lnSpc>
                        <a:spcAft>
                          <a:spcPts val="300"/>
                        </a:spcAft>
                        <a:buNone/>
                      </a:pPr>
                      <a:r>
                        <a:rPr lang="en-GB" sz="1200">
                          <a:effectLst/>
                        </a:rPr>
                        <a:t>240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COMMERCIAL BANK 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48247059"/>
                  </a:ext>
                </a:extLst>
              </a:tr>
              <a:tr h="174625">
                <a:tc>
                  <a:txBody>
                    <a:bodyPr/>
                    <a:lstStyle/>
                    <a:p>
                      <a:pPr algn="just">
                        <a:lnSpc>
                          <a:spcPct val="107000"/>
                        </a:lnSpc>
                        <a:spcAft>
                          <a:spcPts val="300"/>
                        </a:spcAft>
                        <a:buNone/>
                      </a:pPr>
                      <a:r>
                        <a:rPr lang="en-GB" sz="1200">
                          <a:effectLst/>
                        </a:rPr>
                        <a:t>250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CITY ​​BANK N.A.-SOFIA branch</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39765692"/>
                  </a:ext>
                </a:extLst>
              </a:tr>
              <a:tr h="174625">
                <a:tc>
                  <a:txBody>
                    <a:bodyPr/>
                    <a:lstStyle/>
                    <a:p>
                      <a:pPr algn="just">
                        <a:lnSpc>
                          <a:spcPct val="107000"/>
                        </a:lnSpc>
                        <a:spcAft>
                          <a:spcPts val="300"/>
                        </a:spcAft>
                        <a:buNone/>
                      </a:pPr>
                      <a:r>
                        <a:rPr lang="en-GB" sz="1200">
                          <a:effectLst/>
                        </a:rPr>
                        <a:t>260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TOKUDA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71854157"/>
                  </a:ext>
                </a:extLst>
              </a:tr>
              <a:tr h="174625">
                <a:tc>
                  <a:txBody>
                    <a:bodyPr/>
                    <a:lstStyle/>
                    <a:p>
                      <a:pPr algn="just">
                        <a:lnSpc>
                          <a:spcPct val="107000"/>
                        </a:lnSpc>
                        <a:spcAft>
                          <a:spcPts val="300"/>
                        </a:spcAft>
                        <a:buNone/>
                      </a:pPr>
                      <a:r>
                        <a:rPr lang="en-GB" sz="1200">
                          <a:effectLst/>
                        </a:rPr>
                        <a:t>300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DSK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46688129"/>
                  </a:ext>
                </a:extLst>
              </a:tr>
              <a:tr h="174625">
                <a:tc>
                  <a:txBody>
                    <a:bodyPr/>
                    <a:lstStyle/>
                    <a:p>
                      <a:pPr algn="just">
                        <a:lnSpc>
                          <a:spcPct val="107000"/>
                        </a:lnSpc>
                        <a:spcAft>
                          <a:spcPts val="300"/>
                        </a:spcAft>
                        <a:buNone/>
                      </a:pPr>
                      <a:r>
                        <a:rPr lang="en-GB" sz="1200">
                          <a:effectLst/>
                        </a:rPr>
                        <a:t>310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NLB BANK WEST-EAST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81915775"/>
                  </a:ext>
                </a:extLst>
              </a:tr>
              <a:tr h="174625">
                <a:tc>
                  <a:txBody>
                    <a:bodyPr/>
                    <a:lstStyle/>
                    <a:p>
                      <a:pPr algn="just">
                        <a:lnSpc>
                          <a:spcPct val="107000"/>
                        </a:lnSpc>
                        <a:spcAft>
                          <a:spcPts val="300"/>
                        </a:spcAft>
                        <a:buNone/>
                      </a:pPr>
                      <a:r>
                        <a:rPr lang="en-GB" sz="1200">
                          <a:effectLst/>
                        </a:rPr>
                        <a:t>350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TE-DZHE ZIRAT BANK-SOFIA branch</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296809254"/>
                  </a:ext>
                </a:extLst>
              </a:tr>
              <a:tr h="174625">
                <a:tc>
                  <a:txBody>
                    <a:bodyPr/>
                    <a:lstStyle/>
                    <a:p>
                      <a:pPr algn="just">
                        <a:lnSpc>
                          <a:spcPct val="107000"/>
                        </a:lnSpc>
                        <a:spcAft>
                          <a:spcPts val="300"/>
                        </a:spcAft>
                        <a:buNone/>
                      </a:pPr>
                      <a:r>
                        <a:rPr lang="en-GB" sz="1200">
                          <a:effectLst/>
                        </a:rPr>
                        <a:t>440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BNP PARIBAS S.A. - SOFIA branch</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58215210"/>
                  </a:ext>
                </a:extLst>
              </a:tr>
              <a:tr h="174625">
                <a:tc>
                  <a:txBody>
                    <a:bodyPr/>
                    <a:lstStyle/>
                    <a:p>
                      <a:pPr algn="just">
                        <a:lnSpc>
                          <a:spcPct val="107000"/>
                        </a:lnSpc>
                        <a:spcAft>
                          <a:spcPts val="300"/>
                        </a:spcAft>
                        <a:buNone/>
                      </a:pPr>
                      <a:r>
                        <a:rPr lang="en-GB" sz="1200">
                          <a:effectLst/>
                        </a:rPr>
                        <a:t>470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INTERNATIONAL ASSET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928675590"/>
                  </a:ext>
                </a:extLst>
              </a:tr>
              <a:tr h="174625">
                <a:tc>
                  <a:txBody>
                    <a:bodyPr/>
                    <a:lstStyle/>
                    <a:p>
                      <a:pPr algn="just">
                        <a:lnSpc>
                          <a:spcPct val="107000"/>
                        </a:lnSpc>
                        <a:spcAft>
                          <a:spcPts val="300"/>
                        </a:spcAft>
                        <a:buNone/>
                      </a:pPr>
                      <a:r>
                        <a:rPr lang="en-GB" sz="1200">
                          <a:effectLst/>
                        </a:rPr>
                        <a:t>545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CHPB TEXIM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42182174"/>
                  </a:ext>
                </a:extLst>
              </a:tr>
              <a:tr h="174625">
                <a:tc>
                  <a:txBody>
                    <a:bodyPr/>
                    <a:lstStyle/>
                    <a:p>
                      <a:pPr algn="just">
                        <a:lnSpc>
                          <a:spcPct val="107000"/>
                        </a:lnSpc>
                        <a:spcAft>
                          <a:spcPts val="300"/>
                        </a:spcAft>
                        <a:buNone/>
                      </a:pPr>
                      <a:r>
                        <a:rPr lang="en-GB" sz="1200">
                          <a:effectLst/>
                        </a:rPr>
                        <a:t>561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ALLIANZ BULGARIA COMMERCIAL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38459323"/>
                  </a:ext>
                </a:extLst>
              </a:tr>
              <a:tr h="174625">
                <a:tc>
                  <a:txBody>
                    <a:bodyPr/>
                    <a:lstStyle/>
                    <a:p>
                      <a:pPr algn="just">
                        <a:lnSpc>
                          <a:spcPct val="107000"/>
                        </a:lnSpc>
                        <a:spcAft>
                          <a:spcPts val="300"/>
                        </a:spcAft>
                        <a:buNone/>
                      </a:pPr>
                      <a:r>
                        <a:rPr lang="en-GB" sz="1200">
                          <a:effectLst/>
                        </a:rPr>
                        <a:t>620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NASARCHITELNA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993553070"/>
                  </a:ext>
                </a:extLst>
              </a:tr>
              <a:tr h="174625">
                <a:tc>
                  <a:txBody>
                    <a:bodyPr/>
                    <a:lstStyle/>
                    <a:p>
                      <a:pPr algn="just">
                        <a:lnSpc>
                          <a:spcPct val="107000"/>
                        </a:lnSpc>
                        <a:spcAft>
                          <a:spcPts val="300"/>
                        </a:spcAft>
                        <a:buNone/>
                      </a:pPr>
                      <a:r>
                        <a:rPr lang="en-GB" sz="1200">
                          <a:effectLst/>
                        </a:rPr>
                        <a:t>660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UNICREDIT BULBANK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87040910"/>
                  </a:ext>
                </a:extLst>
              </a:tr>
              <a:tr h="174625">
                <a:tc>
                  <a:txBody>
                    <a:bodyPr/>
                    <a:lstStyle/>
                    <a:p>
                      <a:pPr algn="just">
                        <a:lnSpc>
                          <a:spcPct val="107000"/>
                        </a:lnSpc>
                        <a:spcAft>
                          <a:spcPts val="300"/>
                        </a:spcAft>
                        <a:buNone/>
                      </a:pPr>
                      <a:r>
                        <a:rPr lang="en-GB" sz="1200">
                          <a:effectLst/>
                        </a:rPr>
                        <a:t>790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a:effectLst/>
                        </a:rPr>
                        <a:t>CENTRAL COOPERATIVE BANK</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47279955"/>
                  </a:ext>
                </a:extLst>
              </a:tr>
              <a:tr h="174625">
                <a:tc>
                  <a:txBody>
                    <a:bodyPr/>
                    <a:lstStyle/>
                    <a:p>
                      <a:pPr algn="just">
                        <a:lnSpc>
                          <a:spcPct val="107000"/>
                        </a:lnSpc>
                        <a:spcAft>
                          <a:spcPts val="300"/>
                        </a:spcAft>
                        <a:buNone/>
                      </a:pPr>
                      <a:r>
                        <a:rPr lang="en-GB" sz="1200">
                          <a:effectLst/>
                        </a:rPr>
                        <a:t>920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07000"/>
                        </a:lnSpc>
                        <a:spcAft>
                          <a:spcPts val="300"/>
                        </a:spcAft>
                        <a:buNone/>
                      </a:pPr>
                      <a:r>
                        <a:rPr lang="en-GB" sz="1200" dirty="0">
                          <a:effectLst/>
                        </a:rPr>
                        <a:t>BULGARIAN POSTAL BANK</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72370868"/>
                  </a:ext>
                </a:extLst>
              </a:tr>
            </a:tbl>
          </a:graphicData>
        </a:graphic>
      </p:graphicFrame>
      <p:sp>
        <p:nvSpPr>
          <p:cNvPr id="4" name="Текстово поле 3">
            <a:extLst>
              <a:ext uri="{FF2B5EF4-FFF2-40B4-BE49-F238E27FC236}">
                <a16:creationId xmlns:a16="http://schemas.microsoft.com/office/drawing/2014/main" id="{CDAEC8C0-9C57-4FC1-ED66-3E5142728C68}"/>
              </a:ext>
            </a:extLst>
          </p:cNvPr>
          <p:cNvSpPr txBox="1"/>
          <p:nvPr/>
        </p:nvSpPr>
        <p:spPr>
          <a:xfrm>
            <a:off x="179512" y="764704"/>
            <a:ext cx="3816424" cy="3139321"/>
          </a:xfrm>
          <a:prstGeom prst="rect">
            <a:avLst/>
          </a:prstGeom>
          <a:noFill/>
        </p:spPr>
        <p:txBody>
          <a:bodyPr wrap="square">
            <a:spAutoFit/>
          </a:bodyPr>
          <a:lstStyle/>
          <a:p>
            <a:r>
              <a:rPr lang="en-GB" sz="1800" dirty="0">
                <a:solidFill>
                  <a:srgbClr val="000000"/>
                </a:solidFill>
                <a:effectLst/>
                <a:latin typeface="Times New Roman" panose="02020603050405020304" pitchFamily="18" charset="0"/>
                <a:ea typeface="Calibri" panose="020F0502020204030204" pitchFamily="34" charset="0"/>
              </a:rPr>
              <a:t>This paper combines microeconomic bank data and macroeconomic aggregate variables for the period Q1. 2007-Q4.2024. A panel of 21 banks is analysed using publicly available data of the Bulgarian National Bank (BNB). We combine balance sheet and income statement data of selected banks to derive crucial ratios and/or variables we use as explanatory and dependent variables. </a:t>
            </a:r>
            <a:endParaRPr lang="en-US" dirty="0"/>
          </a:p>
        </p:txBody>
      </p:sp>
    </p:spTree>
    <p:extLst>
      <p:ext uri="{BB962C8B-B14F-4D97-AF65-F5344CB8AC3E}">
        <p14:creationId xmlns:p14="http://schemas.microsoft.com/office/powerpoint/2010/main" val="4113098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15E1AC81-83F2-45A8-9054-15570F4E25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68" name="Freeform 5">
              <a:extLst>
                <a:ext uri="{FF2B5EF4-FFF2-40B4-BE49-F238E27FC236}">
                  <a16:creationId xmlns:a16="http://schemas.microsoft.com/office/drawing/2014/main" id="{B15AA7C5-9BFE-4B90-A119-467AFACE9E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6">
              <a:extLst>
                <a:ext uri="{FF2B5EF4-FFF2-40B4-BE49-F238E27FC236}">
                  <a16:creationId xmlns:a16="http://schemas.microsoft.com/office/drawing/2014/main" id="{944AB87D-35AF-4719-9940-5822E77023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7">
              <a:extLst>
                <a:ext uri="{FF2B5EF4-FFF2-40B4-BE49-F238E27FC236}">
                  <a16:creationId xmlns:a16="http://schemas.microsoft.com/office/drawing/2014/main" id="{E8B33BE3-7890-4628-9322-7EFBA3375B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8">
              <a:extLst>
                <a:ext uri="{FF2B5EF4-FFF2-40B4-BE49-F238E27FC236}">
                  <a16:creationId xmlns:a16="http://schemas.microsoft.com/office/drawing/2014/main" id="{01AD3ECF-519E-45E2-99DA-F5C1B50715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9">
              <a:extLst>
                <a:ext uri="{FF2B5EF4-FFF2-40B4-BE49-F238E27FC236}">
                  <a16:creationId xmlns:a16="http://schemas.microsoft.com/office/drawing/2014/main" id="{C050E700-0FF1-4D25-B54C-84BA04FCD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10">
              <a:extLst>
                <a:ext uri="{FF2B5EF4-FFF2-40B4-BE49-F238E27FC236}">
                  <a16:creationId xmlns:a16="http://schemas.microsoft.com/office/drawing/2014/main" id="{720D9C11-F5C9-41B0-B2F2-EE20BC3D0C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 name="Freeform 11">
              <a:extLst>
                <a:ext uri="{FF2B5EF4-FFF2-40B4-BE49-F238E27FC236}">
                  <a16:creationId xmlns:a16="http://schemas.microsoft.com/office/drawing/2014/main" id="{623A9DA0-857E-4CDE-80EA-F30F1CE55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Freeform 12">
              <a:extLst>
                <a:ext uri="{FF2B5EF4-FFF2-40B4-BE49-F238E27FC236}">
                  <a16:creationId xmlns:a16="http://schemas.microsoft.com/office/drawing/2014/main" id="{C48B8F4C-2C83-46F6-AFCD-58166AEB18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 name="Freeform 13">
              <a:extLst>
                <a:ext uri="{FF2B5EF4-FFF2-40B4-BE49-F238E27FC236}">
                  <a16:creationId xmlns:a16="http://schemas.microsoft.com/office/drawing/2014/main" id="{234C3795-C44D-41A7-A8F6-891387A66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 name="Freeform 14">
              <a:extLst>
                <a:ext uri="{FF2B5EF4-FFF2-40B4-BE49-F238E27FC236}">
                  <a16:creationId xmlns:a16="http://schemas.microsoft.com/office/drawing/2014/main" id="{91CC36F4-5DFA-4954-B354-97B180E98F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 name="Freeform 15">
              <a:extLst>
                <a:ext uri="{FF2B5EF4-FFF2-40B4-BE49-F238E27FC236}">
                  <a16:creationId xmlns:a16="http://schemas.microsoft.com/office/drawing/2014/main" id="{7087A08E-C024-457D-8F99-1F340CED61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Freeform 16">
              <a:extLst>
                <a:ext uri="{FF2B5EF4-FFF2-40B4-BE49-F238E27FC236}">
                  <a16:creationId xmlns:a16="http://schemas.microsoft.com/office/drawing/2014/main" id="{61CFBC61-7F57-45D7-860E-BF51B0EDA5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 name="Freeform 17">
              <a:extLst>
                <a:ext uri="{FF2B5EF4-FFF2-40B4-BE49-F238E27FC236}">
                  <a16:creationId xmlns:a16="http://schemas.microsoft.com/office/drawing/2014/main" id="{2591C3DB-4880-431E-BC3D-37F1378AC5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 name="Freeform 18">
              <a:extLst>
                <a:ext uri="{FF2B5EF4-FFF2-40B4-BE49-F238E27FC236}">
                  <a16:creationId xmlns:a16="http://schemas.microsoft.com/office/drawing/2014/main" id="{79557EFE-4199-4E24-8A13-1B9CC1715A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 name="Freeform 19">
              <a:extLst>
                <a:ext uri="{FF2B5EF4-FFF2-40B4-BE49-F238E27FC236}">
                  <a16:creationId xmlns:a16="http://schemas.microsoft.com/office/drawing/2014/main" id="{0B965615-6052-4907-A136-9CAD14604C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 name="Freeform 20">
              <a:extLst>
                <a:ext uri="{FF2B5EF4-FFF2-40B4-BE49-F238E27FC236}">
                  <a16:creationId xmlns:a16="http://schemas.microsoft.com/office/drawing/2014/main" id="{F788FFC4-205D-47C1-91E7-DD1A52E0AF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5" name="Freeform 21">
              <a:extLst>
                <a:ext uri="{FF2B5EF4-FFF2-40B4-BE49-F238E27FC236}">
                  <a16:creationId xmlns:a16="http://schemas.microsoft.com/office/drawing/2014/main" id="{462FADD6-C927-46ED-A6E6-273B35C2F1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 name="Freeform 22">
              <a:extLst>
                <a:ext uri="{FF2B5EF4-FFF2-40B4-BE49-F238E27FC236}">
                  <a16:creationId xmlns:a16="http://schemas.microsoft.com/office/drawing/2014/main" id="{AF64005E-134D-4444-9425-FB1C188985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 name="Freeform 23">
              <a:extLst>
                <a:ext uri="{FF2B5EF4-FFF2-40B4-BE49-F238E27FC236}">
                  <a16:creationId xmlns:a16="http://schemas.microsoft.com/office/drawing/2014/main" id="{E2565CA7-A8CB-463D-8D25-4F41235BC1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Freeform 24">
              <a:extLst>
                <a:ext uri="{FF2B5EF4-FFF2-40B4-BE49-F238E27FC236}">
                  <a16:creationId xmlns:a16="http://schemas.microsoft.com/office/drawing/2014/main" id="{41ABBFC0-4EEA-4634-A73B-945729D6BA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 name="Freeform 25">
              <a:extLst>
                <a:ext uri="{FF2B5EF4-FFF2-40B4-BE49-F238E27FC236}">
                  <a16:creationId xmlns:a16="http://schemas.microsoft.com/office/drawing/2014/main" id="{E422F11F-726A-4A93-9D1B-B1400B0611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7" name="Group 36">
            <a:extLst>
              <a:ext uri="{FF2B5EF4-FFF2-40B4-BE49-F238E27FC236}">
                <a16:creationId xmlns:a16="http://schemas.microsoft.com/office/drawing/2014/main" id="{FBF129BC-EA9E-4D20-898B-399F7727DFB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90" name="Rectangle 37">
              <a:extLst>
                <a:ext uri="{FF2B5EF4-FFF2-40B4-BE49-F238E27FC236}">
                  <a16:creationId xmlns:a16="http://schemas.microsoft.com/office/drawing/2014/main" id="{CFF42BAE-3249-46C8-9108-A83C87206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91" name="Isosceles Triangle 22">
              <a:extLst>
                <a:ext uri="{FF2B5EF4-FFF2-40B4-BE49-F238E27FC236}">
                  <a16:creationId xmlns:a16="http://schemas.microsoft.com/office/drawing/2014/main" id="{4DDE2BA8-4174-4A99-BB09-0BA28F2685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2" name="Rectangle 39">
              <a:extLst>
                <a:ext uri="{FF2B5EF4-FFF2-40B4-BE49-F238E27FC236}">
                  <a16:creationId xmlns:a16="http://schemas.microsoft.com/office/drawing/2014/main" id="{4A893933-F7DD-4DA6-85C7-4CFF58741E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sp>
        <p:nvSpPr>
          <p:cNvPr id="42" name="Rectangle 41">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93"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1"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8"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0"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useBgFill="1">
        <p:nvSpPr>
          <p:cNvPr id="67" name="Rectangle 66">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2748" y="0"/>
            <a:ext cx="7701252"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Заглавие 8">
            <a:extLst>
              <a:ext uri="{FF2B5EF4-FFF2-40B4-BE49-F238E27FC236}">
                <a16:creationId xmlns:a16="http://schemas.microsoft.com/office/drawing/2014/main" id="{3258C014-BF0E-4591-729B-7CD4DDCA18CF}"/>
              </a:ext>
            </a:extLst>
          </p:cNvPr>
          <p:cNvSpPr>
            <a:spLocks noGrp="1"/>
          </p:cNvSpPr>
          <p:nvPr>
            <p:ph type="title"/>
          </p:nvPr>
        </p:nvSpPr>
        <p:spPr>
          <a:xfrm>
            <a:off x="2160363" y="841375"/>
            <a:ext cx="4673143" cy="1230570"/>
          </a:xfrm>
        </p:spPr>
        <p:txBody>
          <a:bodyPr vert="horz" lIns="228600" tIns="228600" rIns="228600" bIns="228600" rtlCol="0" anchor="t">
            <a:normAutofit/>
          </a:bodyPr>
          <a:lstStyle/>
          <a:p>
            <a:pPr algn="l" defTabSz="914400"/>
            <a:r>
              <a:rPr lang="en-US" sz="3100" spc="-150" dirty="0">
                <a:solidFill>
                  <a:schemeClr val="accent1"/>
                </a:solidFill>
              </a:rPr>
              <a:t>Variables</a:t>
            </a:r>
          </a:p>
        </p:txBody>
      </p:sp>
      <p:sp>
        <p:nvSpPr>
          <p:cNvPr id="69" name="Isosceles Triangle 68">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10831" y="987224"/>
            <a:ext cx="300774" cy="19446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14" name="Контейнер за съдържание 4">
            <a:extLst>
              <a:ext uri="{FF2B5EF4-FFF2-40B4-BE49-F238E27FC236}">
                <a16:creationId xmlns:a16="http://schemas.microsoft.com/office/drawing/2014/main" id="{F07702E3-668D-E1D5-8098-455FD3810C21}"/>
              </a:ext>
            </a:extLst>
          </p:cNvPr>
          <p:cNvSpPr>
            <a:spLocks noGrp="1"/>
          </p:cNvSpPr>
          <p:nvPr>
            <p:ph sz="half" idx="2"/>
          </p:nvPr>
        </p:nvSpPr>
        <p:spPr>
          <a:xfrm>
            <a:off x="1749929" y="1699588"/>
            <a:ext cx="6526325" cy="5009444"/>
          </a:xfrm>
        </p:spPr>
        <p:txBody>
          <a:bodyPr vert="horz" lIns="91440" tIns="45720" rIns="91440" bIns="45720" rtlCol="0" anchor="t">
            <a:normAutofit fontScale="92500" lnSpcReduction="20000"/>
          </a:bodyPr>
          <a:lstStyle/>
          <a:p>
            <a:pPr indent="-228600" defTabSz="914400">
              <a:lnSpc>
                <a:spcPct val="110000"/>
              </a:lnSpc>
              <a:spcAft>
                <a:spcPts val="300"/>
              </a:spcAft>
            </a:pPr>
            <a:r>
              <a:rPr lang="en-US" b="1" dirty="0" err="1"/>
              <a:t>lnloans</a:t>
            </a:r>
            <a:r>
              <a:rPr lang="en-US" b="1" baseline="-25000" dirty="0" err="1"/>
              <a:t>ij</a:t>
            </a:r>
            <a:r>
              <a:rPr lang="en-US" b="1" dirty="0"/>
              <a:t> </a:t>
            </a:r>
            <a:r>
              <a:rPr lang="en-US" dirty="0"/>
              <a:t>-natural logarithm of the deflated with the GDP deflator value of loans of the </a:t>
            </a:r>
            <a:r>
              <a:rPr lang="en-US" dirty="0" err="1"/>
              <a:t>i</a:t>
            </a:r>
            <a:r>
              <a:rPr lang="en-US" baseline="30000" dirty="0" err="1"/>
              <a:t>th</a:t>
            </a:r>
            <a:r>
              <a:rPr lang="en-US" baseline="30000" dirty="0"/>
              <a:t> </a:t>
            </a:r>
            <a:r>
              <a:rPr lang="en-US" dirty="0"/>
              <a:t>commercial bank in the </a:t>
            </a:r>
            <a:r>
              <a:rPr lang="en-US" dirty="0" err="1"/>
              <a:t>j</a:t>
            </a:r>
            <a:r>
              <a:rPr lang="en-US" baseline="30000" dirty="0" err="1"/>
              <a:t>th</a:t>
            </a:r>
            <a:r>
              <a:rPr lang="en-US" dirty="0"/>
              <a:t> period;</a:t>
            </a:r>
          </a:p>
          <a:p>
            <a:pPr indent="-228600" defTabSz="914400">
              <a:lnSpc>
                <a:spcPct val="110000"/>
              </a:lnSpc>
              <a:spcAft>
                <a:spcPts val="300"/>
              </a:spcAft>
            </a:pPr>
            <a:r>
              <a:rPr lang="en-US" b="1" dirty="0" err="1"/>
              <a:t>car</a:t>
            </a:r>
            <a:r>
              <a:rPr lang="en-US" b="1" baseline="-25000" dirty="0" err="1"/>
              <a:t>ij</a:t>
            </a:r>
            <a:r>
              <a:rPr lang="en-US" b="1" dirty="0"/>
              <a:t> </a:t>
            </a:r>
            <a:r>
              <a:rPr lang="en-US" dirty="0"/>
              <a:t>–the capital to assets ratio, derived as the ratio between common equity and assets of </a:t>
            </a:r>
            <a:r>
              <a:rPr lang="en-US" dirty="0" err="1"/>
              <a:t>i</a:t>
            </a:r>
            <a:r>
              <a:rPr lang="en-US" baseline="30000" dirty="0" err="1"/>
              <a:t>th</a:t>
            </a:r>
            <a:r>
              <a:rPr lang="en-US" dirty="0"/>
              <a:t> bank in the </a:t>
            </a:r>
            <a:r>
              <a:rPr lang="en-US" dirty="0" err="1"/>
              <a:t>j</a:t>
            </a:r>
            <a:r>
              <a:rPr lang="en-US" baseline="30000" dirty="0" err="1"/>
              <a:t>th</a:t>
            </a:r>
            <a:r>
              <a:rPr lang="en-US" dirty="0"/>
              <a:t> period;</a:t>
            </a:r>
          </a:p>
          <a:p>
            <a:pPr indent="-228600" defTabSz="914400">
              <a:lnSpc>
                <a:spcPct val="110000"/>
              </a:lnSpc>
              <a:spcAft>
                <a:spcPts val="300"/>
              </a:spcAft>
            </a:pPr>
            <a:r>
              <a:rPr lang="en-US" b="1" dirty="0" err="1"/>
              <a:t>ctoi</a:t>
            </a:r>
            <a:r>
              <a:rPr lang="en-US" b="1" baseline="-25000" dirty="0" err="1"/>
              <a:t>ij</a:t>
            </a:r>
            <a:r>
              <a:rPr lang="en-US" dirty="0"/>
              <a:t> –cost to income ratio of the </a:t>
            </a:r>
            <a:r>
              <a:rPr lang="en-US" dirty="0" err="1"/>
              <a:t>i</a:t>
            </a:r>
            <a:r>
              <a:rPr lang="en-US" baseline="30000" dirty="0" err="1"/>
              <a:t>th</a:t>
            </a:r>
            <a:r>
              <a:rPr lang="en-US" dirty="0"/>
              <a:t> bank in the </a:t>
            </a:r>
            <a:r>
              <a:rPr lang="en-US" dirty="0" err="1"/>
              <a:t>j</a:t>
            </a:r>
            <a:r>
              <a:rPr lang="en-US" baseline="30000" dirty="0" err="1"/>
              <a:t>th</a:t>
            </a:r>
            <a:r>
              <a:rPr lang="en-US" dirty="0"/>
              <a:t> period, calculated as operating expenses are divided by net banking income. Operating expenses include, marketing expenses, salaries, rent, utilities, administrative expenses and other expenses related to running the bank. Net banking income account for net interest income, net fee income, net investment income, other charges and income.;</a:t>
            </a:r>
          </a:p>
          <a:p>
            <a:pPr indent="-228600" defTabSz="914400">
              <a:lnSpc>
                <a:spcPct val="110000"/>
              </a:lnSpc>
              <a:spcAft>
                <a:spcPts val="300"/>
              </a:spcAft>
            </a:pPr>
            <a:r>
              <a:rPr lang="en-US" b="1" dirty="0" err="1"/>
              <a:t>roa</a:t>
            </a:r>
            <a:r>
              <a:rPr lang="en-US" b="1" baseline="-25000" dirty="0" err="1"/>
              <a:t>ij</a:t>
            </a:r>
            <a:r>
              <a:rPr lang="en-US" dirty="0"/>
              <a:t> –return on assets on a quarterly basis, measured as the after tax income of the respective quarter is divided by the value of assets for the </a:t>
            </a:r>
            <a:r>
              <a:rPr lang="en-US" dirty="0" err="1"/>
              <a:t>ith</a:t>
            </a:r>
            <a:r>
              <a:rPr lang="en-US" dirty="0"/>
              <a:t> bank in the </a:t>
            </a:r>
            <a:r>
              <a:rPr lang="en-US" dirty="0" err="1"/>
              <a:t>j</a:t>
            </a:r>
            <a:r>
              <a:rPr lang="en-US" baseline="30000" dirty="0" err="1"/>
              <a:t>th</a:t>
            </a:r>
            <a:r>
              <a:rPr lang="en-US" dirty="0"/>
              <a:t> period;</a:t>
            </a:r>
          </a:p>
          <a:p>
            <a:pPr indent="-228600" defTabSz="914400">
              <a:lnSpc>
                <a:spcPct val="110000"/>
              </a:lnSpc>
              <a:spcAft>
                <a:spcPts val="300"/>
              </a:spcAft>
            </a:pPr>
            <a:r>
              <a:rPr lang="en-US" b="1" dirty="0" err="1"/>
              <a:t>ms</a:t>
            </a:r>
            <a:r>
              <a:rPr lang="en-US" b="1" baseline="-25000" dirty="0" err="1"/>
              <a:t>ij</a:t>
            </a:r>
            <a:r>
              <a:rPr lang="en-US" b="1" dirty="0"/>
              <a:t> </a:t>
            </a:r>
            <a:r>
              <a:rPr lang="en-US" dirty="0"/>
              <a:t>- adjusted market share of the </a:t>
            </a:r>
            <a:r>
              <a:rPr lang="en-US" dirty="0" err="1"/>
              <a:t>ith</a:t>
            </a:r>
            <a:r>
              <a:rPr lang="en-US" dirty="0"/>
              <a:t> bank in the </a:t>
            </a:r>
            <a:r>
              <a:rPr lang="en-US" dirty="0" err="1"/>
              <a:t>j</a:t>
            </a:r>
            <a:r>
              <a:rPr lang="en-US" baseline="30000" dirty="0" err="1"/>
              <a:t>th</a:t>
            </a:r>
            <a:r>
              <a:rPr lang="en-US" dirty="0"/>
              <a:t> period from the </a:t>
            </a:r>
            <a:r>
              <a:rPr lang="en-US" dirty="0" err="1"/>
              <a:t>analysed</a:t>
            </a:r>
            <a:r>
              <a:rPr lang="en-US" dirty="0"/>
              <a:t> sample, measured as the assets share of the bank from all </a:t>
            </a:r>
            <a:r>
              <a:rPr lang="en-US" dirty="0" err="1"/>
              <a:t>analysed</a:t>
            </a:r>
            <a:r>
              <a:rPr lang="en-US" dirty="0"/>
              <a:t> banks (excluding asset value of skipped from the sample banks) </a:t>
            </a:r>
          </a:p>
          <a:p>
            <a:pPr indent="-228600" defTabSz="914400">
              <a:lnSpc>
                <a:spcPct val="110000"/>
              </a:lnSpc>
              <a:spcAft>
                <a:spcPts val="300"/>
              </a:spcAft>
            </a:pPr>
            <a:r>
              <a:rPr lang="en-US" b="1" dirty="0" err="1"/>
              <a:t>loans_to_deposits</a:t>
            </a:r>
            <a:r>
              <a:rPr lang="en-US" b="1" baseline="-25000" dirty="0" err="1"/>
              <a:t>ij</a:t>
            </a:r>
            <a:r>
              <a:rPr lang="en-US" dirty="0"/>
              <a:t> – the ratio between assets and advances lent and deposits received of the </a:t>
            </a:r>
            <a:r>
              <a:rPr lang="en-US" dirty="0" err="1"/>
              <a:t>i</a:t>
            </a:r>
            <a:r>
              <a:rPr lang="en-US" baseline="30000" dirty="0" err="1"/>
              <a:t>th</a:t>
            </a:r>
            <a:r>
              <a:rPr lang="en-US" dirty="0"/>
              <a:t> bank in the </a:t>
            </a:r>
            <a:r>
              <a:rPr lang="en-US" dirty="0" err="1"/>
              <a:t>j</a:t>
            </a:r>
            <a:r>
              <a:rPr lang="en-US" baseline="30000" dirty="0" err="1"/>
              <a:t>th</a:t>
            </a:r>
            <a:r>
              <a:rPr lang="en-US" dirty="0"/>
              <a:t> period;</a:t>
            </a:r>
          </a:p>
          <a:p>
            <a:pPr indent="-228600" defTabSz="914400">
              <a:lnSpc>
                <a:spcPct val="110000"/>
              </a:lnSpc>
            </a:pPr>
            <a:endParaRPr lang="en-US" dirty="0"/>
          </a:p>
        </p:txBody>
      </p:sp>
    </p:spTree>
    <p:extLst>
      <p:ext uri="{BB962C8B-B14F-4D97-AF65-F5344CB8AC3E}">
        <p14:creationId xmlns:p14="http://schemas.microsoft.com/office/powerpoint/2010/main" val="1412821542"/>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4F86FDD-4960-1D6D-78A9-E6289FBA749D}"/>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15E1AC81-83F2-45A8-9054-15570F4E25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5" name="Freeform 5">
              <a:extLst>
                <a:ext uri="{FF2B5EF4-FFF2-40B4-BE49-F238E27FC236}">
                  <a16:creationId xmlns:a16="http://schemas.microsoft.com/office/drawing/2014/main" id="{B15AA7C5-9BFE-4B90-A119-467AFACE9E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Freeform 6">
              <a:extLst>
                <a:ext uri="{FF2B5EF4-FFF2-40B4-BE49-F238E27FC236}">
                  <a16:creationId xmlns:a16="http://schemas.microsoft.com/office/drawing/2014/main" id="{944AB87D-35AF-4719-9940-5822E77023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7">
              <a:extLst>
                <a:ext uri="{FF2B5EF4-FFF2-40B4-BE49-F238E27FC236}">
                  <a16:creationId xmlns:a16="http://schemas.microsoft.com/office/drawing/2014/main" id="{E8B33BE3-7890-4628-9322-7EFBA3375B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8">
              <a:extLst>
                <a:ext uri="{FF2B5EF4-FFF2-40B4-BE49-F238E27FC236}">
                  <a16:creationId xmlns:a16="http://schemas.microsoft.com/office/drawing/2014/main" id="{01AD3ECF-519E-45E2-99DA-F5C1B50715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9">
              <a:extLst>
                <a:ext uri="{FF2B5EF4-FFF2-40B4-BE49-F238E27FC236}">
                  <a16:creationId xmlns:a16="http://schemas.microsoft.com/office/drawing/2014/main" id="{C050E700-0FF1-4D25-B54C-84BA04FCD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10">
              <a:extLst>
                <a:ext uri="{FF2B5EF4-FFF2-40B4-BE49-F238E27FC236}">
                  <a16:creationId xmlns:a16="http://schemas.microsoft.com/office/drawing/2014/main" id="{720D9C11-F5C9-41B0-B2F2-EE20BC3D0C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11">
              <a:extLst>
                <a:ext uri="{FF2B5EF4-FFF2-40B4-BE49-F238E27FC236}">
                  <a16:creationId xmlns:a16="http://schemas.microsoft.com/office/drawing/2014/main" id="{623A9DA0-857E-4CDE-80EA-F30F1CE55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12">
              <a:extLst>
                <a:ext uri="{FF2B5EF4-FFF2-40B4-BE49-F238E27FC236}">
                  <a16:creationId xmlns:a16="http://schemas.microsoft.com/office/drawing/2014/main" id="{C48B8F4C-2C83-46F6-AFCD-58166AEB18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13">
              <a:extLst>
                <a:ext uri="{FF2B5EF4-FFF2-40B4-BE49-F238E27FC236}">
                  <a16:creationId xmlns:a16="http://schemas.microsoft.com/office/drawing/2014/main" id="{234C3795-C44D-41A7-A8F6-891387A66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14">
              <a:extLst>
                <a:ext uri="{FF2B5EF4-FFF2-40B4-BE49-F238E27FC236}">
                  <a16:creationId xmlns:a16="http://schemas.microsoft.com/office/drawing/2014/main" id="{91CC36F4-5DFA-4954-B354-97B180E98F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15">
              <a:extLst>
                <a:ext uri="{FF2B5EF4-FFF2-40B4-BE49-F238E27FC236}">
                  <a16:creationId xmlns:a16="http://schemas.microsoft.com/office/drawing/2014/main" id="{7087A08E-C024-457D-8F99-1F340CED61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16">
              <a:extLst>
                <a:ext uri="{FF2B5EF4-FFF2-40B4-BE49-F238E27FC236}">
                  <a16:creationId xmlns:a16="http://schemas.microsoft.com/office/drawing/2014/main" id="{61CFBC61-7F57-45D7-860E-BF51B0EDA5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17">
              <a:extLst>
                <a:ext uri="{FF2B5EF4-FFF2-40B4-BE49-F238E27FC236}">
                  <a16:creationId xmlns:a16="http://schemas.microsoft.com/office/drawing/2014/main" id="{2591C3DB-4880-431E-BC3D-37F1378AC5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18">
              <a:extLst>
                <a:ext uri="{FF2B5EF4-FFF2-40B4-BE49-F238E27FC236}">
                  <a16:creationId xmlns:a16="http://schemas.microsoft.com/office/drawing/2014/main" id="{79557EFE-4199-4E24-8A13-1B9CC1715A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19">
              <a:extLst>
                <a:ext uri="{FF2B5EF4-FFF2-40B4-BE49-F238E27FC236}">
                  <a16:creationId xmlns:a16="http://schemas.microsoft.com/office/drawing/2014/main" id="{0B965615-6052-4907-A136-9CAD14604C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20">
              <a:extLst>
                <a:ext uri="{FF2B5EF4-FFF2-40B4-BE49-F238E27FC236}">
                  <a16:creationId xmlns:a16="http://schemas.microsoft.com/office/drawing/2014/main" id="{F788FFC4-205D-47C1-91E7-DD1A52E0AF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 name="Freeform 21">
              <a:extLst>
                <a:ext uri="{FF2B5EF4-FFF2-40B4-BE49-F238E27FC236}">
                  <a16:creationId xmlns:a16="http://schemas.microsoft.com/office/drawing/2014/main" id="{462FADD6-C927-46ED-A6E6-273B35C2F1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22">
              <a:extLst>
                <a:ext uri="{FF2B5EF4-FFF2-40B4-BE49-F238E27FC236}">
                  <a16:creationId xmlns:a16="http://schemas.microsoft.com/office/drawing/2014/main" id="{AF64005E-134D-4444-9425-FB1C188985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Freeform 23">
              <a:extLst>
                <a:ext uri="{FF2B5EF4-FFF2-40B4-BE49-F238E27FC236}">
                  <a16:creationId xmlns:a16="http://schemas.microsoft.com/office/drawing/2014/main" id="{E2565CA7-A8CB-463D-8D25-4F41235BC1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24">
              <a:extLst>
                <a:ext uri="{FF2B5EF4-FFF2-40B4-BE49-F238E27FC236}">
                  <a16:creationId xmlns:a16="http://schemas.microsoft.com/office/drawing/2014/main" id="{41ABBFC0-4EEA-4634-A73B-945729D6BA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Freeform 25">
              <a:extLst>
                <a:ext uri="{FF2B5EF4-FFF2-40B4-BE49-F238E27FC236}">
                  <a16:creationId xmlns:a16="http://schemas.microsoft.com/office/drawing/2014/main" id="{E422F11F-726A-4A93-9D1B-B1400B0611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7" name="Group 36">
            <a:extLst>
              <a:ext uri="{FF2B5EF4-FFF2-40B4-BE49-F238E27FC236}">
                <a16:creationId xmlns:a16="http://schemas.microsoft.com/office/drawing/2014/main" id="{FBF129BC-EA9E-4D20-898B-399F7727DFB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8" name="Rectangle 37">
              <a:extLst>
                <a:ext uri="{FF2B5EF4-FFF2-40B4-BE49-F238E27FC236}">
                  <a16:creationId xmlns:a16="http://schemas.microsoft.com/office/drawing/2014/main" id="{CFF42BAE-3249-46C8-9108-A83C87206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9" name="Isosceles Triangle 22">
              <a:extLst>
                <a:ext uri="{FF2B5EF4-FFF2-40B4-BE49-F238E27FC236}">
                  <a16:creationId xmlns:a16="http://schemas.microsoft.com/office/drawing/2014/main" id="{4DDE2BA8-4174-4A99-BB09-0BA28F2685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0" name="Rectangle 39">
              <a:extLst>
                <a:ext uri="{FF2B5EF4-FFF2-40B4-BE49-F238E27FC236}">
                  <a16:creationId xmlns:a16="http://schemas.microsoft.com/office/drawing/2014/main" id="{4A893933-F7DD-4DA6-85C7-4CFF58741E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sp>
        <p:nvSpPr>
          <p:cNvPr id="42" name="Rectangle 41">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45"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useBgFill="1">
        <p:nvSpPr>
          <p:cNvPr id="67" name="Rectangle 66">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2748" y="0"/>
            <a:ext cx="7701252"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Заглавие 8">
            <a:extLst>
              <a:ext uri="{FF2B5EF4-FFF2-40B4-BE49-F238E27FC236}">
                <a16:creationId xmlns:a16="http://schemas.microsoft.com/office/drawing/2014/main" id="{B4812BCC-84F0-3983-7519-E2A50FCFE33A}"/>
              </a:ext>
            </a:extLst>
          </p:cNvPr>
          <p:cNvSpPr>
            <a:spLocks noGrp="1"/>
          </p:cNvSpPr>
          <p:nvPr>
            <p:ph type="title"/>
          </p:nvPr>
        </p:nvSpPr>
        <p:spPr>
          <a:xfrm>
            <a:off x="2160363" y="841375"/>
            <a:ext cx="4673143" cy="1230570"/>
          </a:xfrm>
        </p:spPr>
        <p:txBody>
          <a:bodyPr vert="horz" lIns="228600" tIns="228600" rIns="228600" bIns="228600" rtlCol="0" anchor="t">
            <a:normAutofit/>
          </a:bodyPr>
          <a:lstStyle/>
          <a:p>
            <a:pPr algn="l" defTabSz="914400"/>
            <a:r>
              <a:rPr lang="en-US" sz="3100" spc="-150">
                <a:solidFill>
                  <a:schemeClr val="accent1"/>
                </a:solidFill>
              </a:rPr>
              <a:t>Variables (continuation)</a:t>
            </a:r>
          </a:p>
        </p:txBody>
      </p:sp>
      <p:sp>
        <p:nvSpPr>
          <p:cNvPr id="69" name="Isosceles Triangle 68">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10831" y="987224"/>
            <a:ext cx="300774" cy="19446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5" name="Контейнер за съдържание 4">
            <a:extLst>
              <a:ext uri="{FF2B5EF4-FFF2-40B4-BE49-F238E27FC236}">
                <a16:creationId xmlns:a16="http://schemas.microsoft.com/office/drawing/2014/main" id="{D861D8A7-ECFD-F2C5-4A35-80B006EBBFB5}"/>
              </a:ext>
            </a:extLst>
          </p:cNvPr>
          <p:cNvSpPr>
            <a:spLocks noGrp="1"/>
          </p:cNvSpPr>
          <p:nvPr>
            <p:ph sz="half" idx="2"/>
          </p:nvPr>
        </p:nvSpPr>
        <p:spPr>
          <a:xfrm>
            <a:off x="1628777" y="1690064"/>
            <a:ext cx="6927057" cy="4960620"/>
          </a:xfrm>
        </p:spPr>
        <p:txBody>
          <a:bodyPr vert="horz" lIns="91440" tIns="45720" rIns="91440" bIns="45720" rtlCol="0" anchor="t">
            <a:normAutofit lnSpcReduction="10000"/>
          </a:bodyPr>
          <a:lstStyle/>
          <a:p>
            <a:pPr indent="-228600" defTabSz="914400">
              <a:lnSpc>
                <a:spcPct val="110000"/>
              </a:lnSpc>
              <a:spcAft>
                <a:spcPts val="300"/>
              </a:spcAft>
            </a:pPr>
            <a:r>
              <a:rPr lang="en-US" b="1" dirty="0" err="1"/>
              <a:t>interesliab</a:t>
            </a:r>
            <a:r>
              <a:rPr lang="en-US" b="1" baseline="-25000" dirty="0" err="1"/>
              <a:t>ij</a:t>
            </a:r>
            <a:r>
              <a:rPr lang="en-US" dirty="0"/>
              <a:t> –the interest rate on liabilities, measured as quarterly interest expenses paid on incurred interest-bearing liabilities, mostly deposits of the </a:t>
            </a:r>
            <a:r>
              <a:rPr lang="en-US" dirty="0" err="1"/>
              <a:t>i</a:t>
            </a:r>
            <a:r>
              <a:rPr lang="en-US" baseline="30000" dirty="0" err="1"/>
              <a:t>th</a:t>
            </a:r>
            <a:r>
              <a:rPr lang="en-US" dirty="0"/>
              <a:t> bank in the </a:t>
            </a:r>
            <a:r>
              <a:rPr lang="en-US" dirty="0" err="1"/>
              <a:t>j</a:t>
            </a:r>
            <a:r>
              <a:rPr lang="en-US" baseline="30000" dirty="0" err="1"/>
              <a:t>th</a:t>
            </a:r>
            <a:r>
              <a:rPr lang="en-US" dirty="0"/>
              <a:t> period. </a:t>
            </a:r>
          </a:p>
          <a:p>
            <a:pPr indent="-228600" defTabSz="914400">
              <a:lnSpc>
                <a:spcPct val="110000"/>
              </a:lnSpc>
              <a:spcAft>
                <a:spcPts val="300"/>
              </a:spcAft>
            </a:pPr>
            <a:r>
              <a:rPr lang="en-US" b="1" dirty="0" err="1"/>
              <a:t>lngdp</a:t>
            </a:r>
            <a:r>
              <a:rPr lang="en-US" b="1" baseline="-25000" dirty="0" err="1"/>
              <a:t>ij</a:t>
            </a:r>
            <a:r>
              <a:rPr lang="en-US" dirty="0"/>
              <a:t> –natural logarithm of deflated (real) quarterly seasonally adjusted GDP in the </a:t>
            </a:r>
            <a:r>
              <a:rPr lang="en-US" dirty="0" err="1"/>
              <a:t>j</a:t>
            </a:r>
            <a:r>
              <a:rPr lang="en-US" baseline="30000" dirty="0" err="1"/>
              <a:t>th</a:t>
            </a:r>
            <a:r>
              <a:rPr lang="en-US" dirty="0"/>
              <a:t> period;</a:t>
            </a:r>
          </a:p>
          <a:p>
            <a:pPr indent="-228600" defTabSz="914400">
              <a:lnSpc>
                <a:spcPct val="110000"/>
              </a:lnSpc>
              <a:spcAft>
                <a:spcPts val="300"/>
              </a:spcAft>
            </a:pPr>
            <a:r>
              <a:rPr lang="en-US" b="1" dirty="0" err="1"/>
              <a:t>lnhpr</a:t>
            </a:r>
            <a:r>
              <a:rPr lang="en-US" b="1" baseline="-25000" dirty="0" err="1"/>
              <a:t>ij</a:t>
            </a:r>
            <a:r>
              <a:rPr lang="en-US" b="1" dirty="0"/>
              <a:t> </a:t>
            </a:r>
            <a:r>
              <a:rPr lang="en-US" dirty="0"/>
              <a:t>–natural logarithm of the house prices index in the </a:t>
            </a:r>
            <a:r>
              <a:rPr lang="en-US" dirty="0" err="1"/>
              <a:t>j</a:t>
            </a:r>
            <a:r>
              <a:rPr lang="en-US" baseline="30000" dirty="0" err="1"/>
              <a:t>th</a:t>
            </a:r>
            <a:r>
              <a:rPr lang="en-US" dirty="0"/>
              <a:t> period;</a:t>
            </a:r>
          </a:p>
          <a:p>
            <a:pPr indent="-228600" defTabSz="914400">
              <a:lnSpc>
                <a:spcPct val="110000"/>
              </a:lnSpc>
              <a:spcAft>
                <a:spcPts val="300"/>
              </a:spcAft>
            </a:pPr>
            <a:r>
              <a:rPr lang="en-US" b="1" dirty="0" err="1"/>
              <a:t>lncpi</a:t>
            </a:r>
            <a:r>
              <a:rPr lang="en-US" b="1" baseline="-25000" dirty="0" err="1"/>
              <a:t>ij</a:t>
            </a:r>
            <a:r>
              <a:rPr lang="en-US" b="1" dirty="0"/>
              <a:t> </a:t>
            </a:r>
            <a:r>
              <a:rPr lang="en-US" dirty="0"/>
              <a:t>–natural logarithm of the Consumer price index in the </a:t>
            </a:r>
            <a:r>
              <a:rPr lang="en-US" dirty="0" err="1"/>
              <a:t>j</a:t>
            </a:r>
            <a:r>
              <a:rPr lang="en-US" baseline="30000" dirty="0" err="1"/>
              <a:t>th</a:t>
            </a:r>
            <a:r>
              <a:rPr lang="en-US" dirty="0"/>
              <a:t> period;</a:t>
            </a:r>
          </a:p>
          <a:p>
            <a:pPr indent="-228600" defTabSz="914400">
              <a:lnSpc>
                <a:spcPct val="110000"/>
              </a:lnSpc>
              <a:spcAft>
                <a:spcPts val="300"/>
              </a:spcAft>
            </a:pPr>
            <a:r>
              <a:rPr lang="en-US" b="1" dirty="0" err="1"/>
              <a:t>yieldbg_gbonds</a:t>
            </a:r>
            <a:r>
              <a:rPr lang="en-US" b="1" baseline="-25000" dirty="0" err="1"/>
              <a:t>ij</a:t>
            </a:r>
            <a:r>
              <a:rPr lang="en-US" dirty="0"/>
              <a:t>  -yield of 10 year Bulgarian government Eurobonds in the </a:t>
            </a:r>
            <a:r>
              <a:rPr lang="en-US" dirty="0" err="1"/>
              <a:t>j</a:t>
            </a:r>
            <a:r>
              <a:rPr lang="en-US" baseline="30000" dirty="0" err="1"/>
              <a:t>th</a:t>
            </a:r>
            <a:r>
              <a:rPr lang="en-US" dirty="0"/>
              <a:t> period.</a:t>
            </a:r>
          </a:p>
          <a:p>
            <a:pPr indent="-228600" defTabSz="914400">
              <a:lnSpc>
                <a:spcPct val="110000"/>
              </a:lnSpc>
              <a:spcAft>
                <a:spcPts val="300"/>
              </a:spcAft>
            </a:pPr>
            <a:r>
              <a:rPr lang="en-US" b="1" dirty="0"/>
              <a:t>D1-</a:t>
            </a:r>
            <a:r>
              <a:rPr lang="en-US" dirty="0"/>
              <a:t>dummy variable for the Corporate Commercial bank (</a:t>
            </a:r>
            <a:r>
              <a:rPr lang="en-US" dirty="0" err="1"/>
              <a:t>Korporativna</a:t>
            </a:r>
            <a:r>
              <a:rPr lang="en-US" dirty="0"/>
              <a:t> </a:t>
            </a:r>
            <a:r>
              <a:rPr lang="en-US" dirty="0" err="1"/>
              <a:t>Targovska</a:t>
            </a:r>
            <a:r>
              <a:rPr lang="en-US" dirty="0"/>
              <a:t> </a:t>
            </a:r>
            <a:r>
              <a:rPr lang="en-US" dirty="0" err="1"/>
              <a:t>Bnka</a:t>
            </a:r>
            <a:r>
              <a:rPr lang="en-US" dirty="0"/>
              <a:t>-KTB) which defaulted on its liabilities at the end of the second quarter of 2014. Q3.2014 onwards the dummy variables accept values of one.</a:t>
            </a:r>
          </a:p>
          <a:p>
            <a:pPr indent="-228600" defTabSz="914400">
              <a:lnSpc>
                <a:spcPct val="110000"/>
              </a:lnSpc>
              <a:spcAft>
                <a:spcPts val="300"/>
              </a:spcAft>
            </a:pPr>
            <a:r>
              <a:rPr lang="en-US" b="1" dirty="0"/>
              <a:t>D2</a:t>
            </a:r>
            <a:r>
              <a:rPr lang="en-US" dirty="0"/>
              <a:t>-COVID-19 crisis dummy variable taking values of one Q2.2020 onwards.</a:t>
            </a:r>
          </a:p>
          <a:p>
            <a:pPr indent="-228600" defTabSz="914400">
              <a:lnSpc>
                <a:spcPct val="110000"/>
              </a:lnSpc>
            </a:pPr>
            <a:endParaRPr lang="en-US" dirty="0"/>
          </a:p>
        </p:txBody>
      </p:sp>
    </p:spTree>
    <p:extLst>
      <p:ext uri="{BB962C8B-B14F-4D97-AF65-F5344CB8AC3E}">
        <p14:creationId xmlns:p14="http://schemas.microsoft.com/office/powerpoint/2010/main" val="72781363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9831267-5CAE-41B8-A1CC-66FE1628A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437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79EE808-85F9-455B-B8F9-FBE90075FB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134" y="0"/>
            <a:ext cx="9438087" cy="6853238"/>
            <a:chOff x="-417513" y="0"/>
            <a:chExt cx="12584114" cy="6853238"/>
          </a:xfrm>
        </p:grpSpPr>
        <p:sp>
          <p:nvSpPr>
            <p:cNvPr id="16" name="Freeform 5">
              <a:extLst>
                <a:ext uri="{FF2B5EF4-FFF2-40B4-BE49-F238E27FC236}">
                  <a16:creationId xmlns:a16="http://schemas.microsoft.com/office/drawing/2014/main" id="{C89DCC09-ED44-478A-8F79-A02EBAF7A5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6">
              <a:extLst>
                <a:ext uri="{FF2B5EF4-FFF2-40B4-BE49-F238E27FC236}">
                  <a16:creationId xmlns:a16="http://schemas.microsoft.com/office/drawing/2014/main" id="{8E2E2454-5C03-4173-B8FE-1AB94658D4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7">
              <a:extLst>
                <a:ext uri="{FF2B5EF4-FFF2-40B4-BE49-F238E27FC236}">
                  <a16:creationId xmlns:a16="http://schemas.microsoft.com/office/drawing/2014/main" id="{2E8C684E-09F3-4317-A7D3-3D18C3593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8">
              <a:extLst>
                <a:ext uri="{FF2B5EF4-FFF2-40B4-BE49-F238E27FC236}">
                  <a16:creationId xmlns:a16="http://schemas.microsoft.com/office/drawing/2014/main" id="{C5505EC4-4943-4963-98E8-69AF3FDF0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9">
              <a:extLst>
                <a:ext uri="{FF2B5EF4-FFF2-40B4-BE49-F238E27FC236}">
                  <a16:creationId xmlns:a16="http://schemas.microsoft.com/office/drawing/2014/main" id="{4562C7B8-8AFB-4DDB-B72F-284990D5C4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10">
              <a:extLst>
                <a:ext uri="{FF2B5EF4-FFF2-40B4-BE49-F238E27FC236}">
                  <a16:creationId xmlns:a16="http://schemas.microsoft.com/office/drawing/2014/main" id="{C3443E48-282C-4250-A466-0EC71FB9E1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11">
              <a:extLst>
                <a:ext uri="{FF2B5EF4-FFF2-40B4-BE49-F238E27FC236}">
                  <a16:creationId xmlns:a16="http://schemas.microsoft.com/office/drawing/2014/main" id="{E1DA5A47-4EF3-4987-A0B2-0D48C03004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12">
              <a:extLst>
                <a:ext uri="{FF2B5EF4-FFF2-40B4-BE49-F238E27FC236}">
                  <a16:creationId xmlns:a16="http://schemas.microsoft.com/office/drawing/2014/main" id="{B97C0249-6965-4479-85DD-65D339807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13">
              <a:extLst>
                <a:ext uri="{FF2B5EF4-FFF2-40B4-BE49-F238E27FC236}">
                  <a16:creationId xmlns:a16="http://schemas.microsoft.com/office/drawing/2014/main" id="{593CC77F-968A-4E39-A274-8278279149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14">
              <a:extLst>
                <a:ext uri="{FF2B5EF4-FFF2-40B4-BE49-F238E27FC236}">
                  <a16:creationId xmlns:a16="http://schemas.microsoft.com/office/drawing/2014/main" id="{1238E5CF-CAEC-4B5C-9DB6-A40F03FB3A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15">
              <a:extLst>
                <a:ext uri="{FF2B5EF4-FFF2-40B4-BE49-F238E27FC236}">
                  <a16:creationId xmlns:a16="http://schemas.microsoft.com/office/drawing/2014/main" id="{BBD96636-6E63-4D65-A35C-92653FC48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Freeform 16">
              <a:extLst>
                <a:ext uri="{FF2B5EF4-FFF2-40B4-BE49-F238E27FC236}">
                  <a16:creationId xmlns:a16="http://schemas.microsoft.com/office/drawing/2014/main" id="{8D56D53D-1432-4D95-B0DD-3799916FD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Freeform 17">
              <a:extLst>
                <a:ext uri="{FF2B5EF4-FFF2-40B4-BE49-F238E27FC236}">
                  <a16:creationId xmlns:a16="http://schemas.microsoft.com/office/drawing/2014/main" id="{415107AD-3A21-4847-8F6C-C40629276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Freeform 18">
              <a:extLst>
                <a:ext uri="{FF2B5EF4-FFF2-40B4-BE49-F238E27FC236}">
                  <a16:creationId xmlns:a16="http://schemas.microsoft.com/office/drawing/2014/main" id="{74B4AC16-93AF-4037-B469-BD1BAB95C9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19">
              <a:extLst>
                <a:ext uri="{FF2B5EF4-FFF2-40B4-BE49-F238E27FC236}">
                  <a16:creationId xmlns:a16="http://schemas.microsoft.com/office/drawing/2014/main" id="{57AEC385-0F84-4743-A483-0E97114463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 name="Freeform 20">
              <a:extLst>
                <a:ext uri="{FF2B5EF4-FFF2-40B4-BE49-F238E27FC236}">
                  <a16:creationId xmlns:a16="http://schemas.microsoft.com/office/drawing/2014/main" id="{90B47478-85F0-4BCA-9C98-48B633FD5A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21">
              <a:extLst>
                <a:ext uri="{FF2B5EF4-FFF2-40B4-BE49-F238E27FC236}">
                  <a16:creationId xmlns:a16="http://schemas.microsoft.com/office/drawing/2014/main" id="{C8F8E9C6-76DE-42DF-9CD7-B9789CDE15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Freeform 22">
              <a:extLst>
                <a:ext uri="{FF2B5EF4-FFF2-40B4-BE49-F238E27FC236}">
                  <a16:creationId xmlns:a16="http://schemas.microsoft.com/office/drawing/2014/main" id="{660FFC41-5F89-4B42-913F-7FB178063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23">
              <a:extLst>
                <a:ext uri="{FF2B5EF4-FFF2-40B4-BE49-F238E27FC236}">
                  <a16:creationId xmlns:a16="http://schemas.microsoft.com/office/drawing/2014/main" id="{1B956442-7A16-4B5B-908F-D69FC0A93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Freeform 24">
              <a:extLst>
                <a:ext uri="{FF2B5EF4-FFF2-40B4-BE49-F238E27FC236}">
                  <a16:creationId xmlns:a16="http://schemas.microsoft.com/office/drawing/2014/main" id="{B54D797E-632B-4287-907B-A96D2CCBF4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25">
              <a:extLst>
                <a:ext uri="{FF2B5EF4-FFF2-40B4-BE49-F238E27FC236}">
                  <a16:creationId xmlns:a16="http://schemas.microsoft.com/office/drawing/2014/main" id="{BF7D9703-D82B-498D-AA68-475F298FAA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8" name="Group 37">
            <a:extLst>
              <a:ext uri="{FF2B5EF4-FFF2-40B4-BE49-F238E27FC236}">
                <a16:creationId xmlns:a16="http://schemas.microsoft.com/office/drawing/2014/main" id="{F8D580F2-1EDA-4B5F-98EB-EF8F18E9B7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0108" y="1699589"/>
            <a:ext cx="2755857" cy="3470421"/>
            <a:chOff x="697883" y="1816768"/>
            <a:chExt cx="3674476" cy="3470421"/>
          </a:xfrm>
        </p:grpSpPr>
        <p:sp>
          <p:nvSpPr>
            <p:cNvPr id="39" name="Rectangle 38">
              <a:extLst>
                <a:ext uri="{FF2B5EF4-FFF2-40B4-BE49-F238E27FC236}">
                  <a16:creationId xmlns:a16="http://schemas.microsoft.com/office/drawing/2014/main" id="{E0F2EADF-2A67-482F-B290-DED5172BB6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40" name="Isosceles Triangle 22">
              <a:extLst>
                <a:ext uri="{FF2B5EF4-FFF2-40B4-BE49-F238E27FC236}">
                  <a16:creationId xmlns:a16="http://schemas.microsoft.com/office/drawing/2014/main" id="{39BCFDA0-B04D-4835-A135-02F8969F33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1" name="Rectangle 40">
              <a:extLst>
                <a:ext uri="{FF2B5EF4-FFF2-40B4-BE49-F238E27FC236}">
                  <a16:creationId xmlns:a16="http://schemas.microsoft.com/office/drawing/2014/main" id="{6DD3C0B8-C176-40C2-93F5-670E2BAC7D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sp>
        <p:nvSpPr>
          <p:cNvPr id="7" name="Заглавие 6">
            <a:extLst>
              <a:ext uri="{FF2B5EF4-FFF2-40B4-BE49-F238E27FC236}">
                <a16:creationId xmlns:a16="http://schemas.microsoft.com/office/drawing/2014/main" id="{5648A9B7-0045-1652-0286-F59A4D6AAC8C}"/>
              </a:ext>
            </a:extLst>
          </p:cNvPr>
          <p:cNvSpPr>
            <a:spLocks noGrp="1"/>
          </p:cNvSpPr>
          <p:nvPr>
            <p:ph type="title"/>
          </p:nvPr>
        </p:nvSpPr>
        <p:spPr>
          <a:xfrm>
            <a:off x="666473" y="2349925"/>
            <a:ext cx="2624234" cy="2456442"/>
          </a:xfrm>
        </p:spPr>
        <p:txBody>
          <a:bodyPr>
            <a:normAutofit/>
          </a:bodyPr>
          <a:lstStyle/>
          <a:p>
            <a:r>
              <a:rPr lang="en-US" dirty="0"/>
              <a:t>Unit root test</a:t>
            </a:r>
          </a:p>
        </p:txBody>
      </p:sp>
      <mc:AlternateContent xmlns:mc="http://schemas.openxmlformats.org/markup-compatibility/2006">
        <mc:Choice xmlns:a14="http://schemas.microsoft.com/office/drawing/2010/main" Requires="a14">
          <p:sp>
            <p:nvSpPr>
              <p:cNvPr id="8" name="Контейнер за съдържание 7">
                <a:extLst>
                  <a:ext uri="{FF2B5EF4-FFF2-40B4-BE49-F238E27FC236}">
                    <a16:creationId xmlns:a16="http://schemas.microsoft.com/office/drawing/2014/main" id="{9CDAE02A-176C-B045-D900-C62095FE83FF}"/>
                  </a:ext>
                </a:extLst>
              </p:cNvPr>
              <p:cNvSpPr>
                <a:spLocks noGrp="1"/>
              </p:cNvSpPr>
              <p:nvPr>
                <p:ph idx="1"/>
              </p:nvPr>
            </p:nvSpPr>
            <p:spPr>
              <a:xfrm>
                <a:off x="3606407" y="509588"/>
                <a:ext cx="4943834" cy="5542220"/>
              </a:xfrm>
            </p:spPr>
            <p:txBody>
              <a:bodyPr>
                <a:normAutofit fontScale="55000" lnSpcReduction="20000"/>
              </a:bodyPr>
              <a:lstStyle/>
              <a:p>
                <a:pPr algn="just">
                  <a:spcAft>
                    <a:spcPts val="300"/>
                  </a:spcAft>
                  <a:buNone/>
                </a:pPr>
                <a:r>
                  <a:rPr lang="en-GB" sz="1800" dirty="0">
                    <a:effectLst/>
                    <a:latin typeface="Times New Roman" panose="02020603050405020304" pitchFamily="18" charset="0"/>
                    <a:ea typeface="Calibri" panose="020F0502020204030204" pitchFamily="34" charset="0"/>
                  </a:rPr>
                  <a:t>The Levin, Lin &amp; Chu (LLC) approach of Levin, et al. (2002) uses the Augmented Dickey-Fuller (ADF) test for a homogenous unit process, through common unit-</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as follows:</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14:m>
                  <m:oMath xmlns:m="http://schemas.openxmlformats.org/officeDocument/2006/math">
                    <m:r>
                      <a:rPr lang="en-GB" sz="1800" b="1" i="1">
                        <a:effectLst/>
                        <a:latin typeface="Cambria Math" panose="02040503050406030204" pitchFamily="18" charset="0"/>
                        <a:ea typeface="Calibri" panose="020F0502020204030204" pitchFamily="34" charset="0"/>
                      </a:rPr>
                      <m:t>𝜟</m:t>
                    </m:r>
                    <m:r>
                      <a:rPr lang="en-GB" sz="1800" b="1" i="1">
                        <a:effectLst/>
                        <a:latin typeface="Cambria Math" panose="02040503050406030204" pitchFamily="18" charset="0"/>
                        <a:ea typeface="Calibri" panose="020F0502020204030204" pitchFamily="34" charset="0"/>
                      </a:rPr>
                      <m:t>𝒀𝒊𝒕</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𝜶</m:t>
                    </m:r>
                    <m:r>
                      <a:rPr lang="en-GB" sz="1800" b="1" i="1">
                        <a:effectLst/>
                        <a:latin typeface="Cambria Math" panose="02040503050406030204" pitchFamily="18" charset="0"/>
                        <a:ea typeface="Calibri" panose="020F0502020204030204" pitchFamily="34" charset="0"/>
                      </a:rPr>
                      <m:t>𝒊</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𝝆</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𝒀𝒊</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𝒕</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𝟏</m:t>
                    </m:r>
                    <m:r>
                      <a:rPr lang="en-GB" sz="1800">
                        <a:effectLst/>
                        <a:latin typeface="Cambria Math" panose="02040503050406030204" pitchFamily="18" charset="0"/>
                        <a:ea typeface="Calibri" panose="020F0502020204030204" pitchFamily="34" charset="0"/>
                      </a:rPr>
                      <m:t>​+</m:t>
                    </m:r>
                    <m:nary>
                      <m:naryPr>
                        <m:chr m:val="∑"/>
                        <m:limLoc m:val="undOvr"/>
                        <m:ctrlPr>
                          <a:rPr lang="en-US" sz="1800" i="1">
                            <a:effectLst/>
                            <a:latin typeface="Cambria Math" panose="02040503050406030204" pitchFamily="18" charset="0"/>
                            <a:ea typeface="Calibri" panose="020F0502020204030204" pitchFamily="34" charset="0"/>
                          </a:rPr>
                        </m:ctrlPr>
                      </m:naryPr>
                      <m:sub>
                        <m:r>
                          <a:rPr lang="en-GB" sz="1800" b="1" i="1">
                            <a:effectLst/>
                            <a:latin typeface="Cambria Math" panose="02040503050406030204" pitchFamily="18" charset="0"/>
                            <a:ea typeface="Calibri" panose="020F0502020204030204" pitchFamily="34" charset="0"/>
                          </a:rPr>
                          <m:t>𝒋</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𝟏</m:t>
                        </m:r>
                      </m:sub>
                      <m:sup>
                        <m:r>
                          <a:rPr lang="en-GB" sz="1800" b="1" i="1">
                            <a:effectLst/>
                            <a:latin typeface="Cambria Math" panose="02040503050406030204" pitchFamily="18" charset="0"/>
                            <a:ea typeface="Calibri" panose="020F0502020204030204" pitchFamily="34" charset="0"/>
                          </a:rPr>
                          <m:t>𝒑𝒊</m:t>
                        </m:r>
                        <m:r>
                          <a:rPr lang="en-GB" sz="1800">
                            <a:effectLst/>
                            <a:latin typeface="Cambria Math" panose="02040503050406030204" pitchFamily="18" charset="0"/>
                            <a:ea typeface="Calibri" panose="020F0502020204030204" pitchFamily="34" charset="0"/>
                          </a:rPr>
                          <m:t>​​</m:t>
                        </m:r>
                      </m:sup>
                      <m:e>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𝜷</m:t>
                        </m:r>
                        <m:r>
                          <a:rPr lang="en-GB" sz="1800" b="1" i="1">
                            <a:effectLst/>
                            <a:latin typeface="Cambria Math" panose="02040503050406030204" pitchFamily="18" charset="0"/>
                            <a:ea typeface="Calibri" panose="020F0502020204030204" pitchFamily="34" charset="0"/>
                          </a:rPr>
                          <m:t>𝒊𝒋</m:t>
                        </m:r>
                        <m:r>
                          <a:rPr lang="en-GB" sz="1800">
                            <a:effectLst/>
                            <a:latin typeface="Cambria Math" panose="02040503050406030204" pitchFamily="18" charset="0"/>
                            <a:ea typeface="Calibri" panose="020F0502020204030204" pitchFamily="34" charset="0"/>
                          </a:rPr>
                          <m:t>​</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𝜟</m:t>
                        </m:r>
                        <m:r>
                          <a:rPr lang="en-GB" sz="1800" b="1" i="1">
                            <a:effectLst/>
                            <a:latin typeface="Cambria Math" panose="02040503050406030204" pitchFamily="18" charset="0"/>
                            <a:ea typeface="Calibri" panose="020F0502020204030204" pitchFamily="34" charset="0"/>
                          </a:rPr>
                          <m:t>𝒀𝒊</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𝒕</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𝒋</m:t>
                        </m:r>
                      </m:e>
                    </m:nary>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𝜺</m:t>
                    </m:r>
                    <m:r>
                      <a:rPr lang="en-GB" sz="1800" b="1" i="1">
                        <a:effectLst/>
                        <a:latin typeface="Cambria Math" panose="02040503050406030204" pitchFamily="18" charset="0"/>
                        <a:ea typeface="Calibri" panose="020F0502020204030204" pitchFamily="34" charset="0"/>
                      </a:rPr>
                      <m:t>𝒊𝒕</m:t>
                    </m:r>
                    <m:r>
                      <a:rPr lang="en-GB" sz="1800">
                        <a:effectLst/>
                        <a:latin typeface="Cambria Math" panose="02040503050406030204" pitchFamily="18" charset="0"/>
                        <a:ea typeface="Calibri" panose="020F0502020204030204" pitchFamily="34" charset="0"/>
                      </a:rPr>
                      <m:t>  </m:t>
                    </m:r>
                    <m:d>
                      <m:dPr>
                        <m:ctrlPr>
                          <a:rPr lang="en-US" sz="1800" i="1">
                            <a:effectLst/>
                            <a:latin typeface="Cambria Math" panose="02040503050406030204" pitchFamily="18" charset="0"/>
                            <a:ea typeface="Calibri" panose="020F0502020204030204" pitchFamily="34" charset="0"/>
                          </a:rPr>
                        </m:ctrlPr>
                      </m:dPr>
                      <m:e>
                        <m:r>
                          <a:rPr lang="en-GB" sz="1800" b="1" i="1">
                            <a:effectLst/>
                            <a:latin typeface="Cambria Math" panose="02040503050406030204" pitchFamily="18" charset="0"/>
                            <a:ea typeface="Calibri" panose="020F0502020204030204" pitchFamily="34" charset="0"/>
                          </a:rPr>
                          <m:t>𝟑</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𝟐</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𝟏</m:t>
                        </m:r>
                      </m:e>
                    </m:d>
                    <m:r>
                      <a:rPr lang="en-GB" sz="1800">
                        <a:effectLst/>
                        <a:latin typeface="Cambria Math" panose="02040503050406030204" pitchFamily="18" charset="0"/>
                        <a:ea typeface="Calibri" panose="020F0502020204030204" pitchFamily="34" charset="0"/>
                      </a:rPr>
                      <m:t>​</m:t>
                    </m:r>
                  </m:oMath>
                </a14:m>
                <a:r>
                  <a:rPr lang="en-GB" sz="1800"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Where:</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err="1">
                    <a:effectLst/>
                    <a:latin typeface="Times New Roman" panose="02020603050405020304" pitchFamily="18" charset="0"/>
                    <a:ea typeface="Calibri" panose="020F0502020204030204" pitchFamily="34" charset="0"/>
                  </a:rPr>
                  <a:t>Δyit</a:t>
                </a:r>
                <a:r>
                  <a:rPr lang="en-GB" sz="1800" dirty="0">
                    <a:effectLst/>
                    <a:latin typeface="Times New Roman" panose="02020603050405020304" pitchFamily="18" charset="0"/>
                    <a:ea typeface="Calibri" panose="020F0502020204030204" pitchFamily="34" charset="0"/>
                  </a:rPr>
                  <a:t>​ is the first difference of the variable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the time period-t</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14:m>
                  <m:oMath xmlns:m="http://schemas.openxmlformats.org/officeDocument/2006/math">
                    <m:r>
                      <a:rPr lang="en-GB" sz="1800" i="1">
                        <a:effectLst/>
                        <a:latin typeface="Cambria Math" panose="02040503050406030204" pitchFamily="18" charset="0"/>
                        <a:ea typeface="Calibri" panose="020F0502020204030204" pitchFamily="34" charset="0"/>
                      </a:rPr>
                      <m:t>𝛼</m:t>
                    </m:r>
                  </m:oMath>
                </a14:m>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is an individual-specific intercept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time period-t</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err="1">
                    <a:effectLst/>
                    <a:latin typeface="Times New Roman" panose="02020603050405020304" pitchFamily="18" charset="0"/>
                    <a:ea typeface="Calibri" panose="020F0502020204030204" pitchFamily="34" charset="0"/>
                  </a:rPr>
                  <a:t>ρi</a:t>
                </a:r>
                <a:r>
                  <a:rPr lang="en-GB" sz="1800" dirty="0">
                    <a:effectLst/>
                    <a:latin typeface="Times New Roman" panose="02020603050405020304" pitchFamily="18" charset="0"/>
                    <a:ea typeface="Calibri" panose="020F0502020204030204" pitchFamily="34" charset="0"/>
                  </a:rPr>
                  <a:t>​ is the common autoregressive coefficient for all cross sections (units)</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pi​ is the lag length for cross-section id-</a:t>
                </a:r>
                <a:r>
                  <a:rPr lang="en-GB" sz="1800" dirty="0" err="1">
                    <a:effectLst/>
                    <a:latin typeface="Times New Roman" panose="02020603050405020304" pitchFamily="18" charset="0"/>
                    <a:ea typeface="Calibri" panose="020F0502020204030204" pitchFamily="34" charset="0"/>
                  </a:rPr>
                  <a:t>i</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err="1">
                    <a:effectLst/>
                    <a:latin typeface="Times New Roman" panose="02020603050405020304" pitchFamily="18" charset="0"/>
                    <a:ea typeface="Calibri" panose="020F0502020204030204" pitchFamily="34" charset="0"/>
                  </a:rPr>
                  <a:t>εit</a:t>
                </a:r>
                <a:r>
                  <a:rPr lang="en-GB" sz="1800" dirty="0">
                    <a:effectLst/>
                    <a:latin typeface="Times New Roman" panose="02020603050405020304" pitchFamily="18" charset="0"/>
                    <a:ea typeface="Calibri" panose="020F0502020204030204" pitchFamily="34" charset="0"/>
                  </a:rPr>
                  <a:t>​ is the error term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the time period-t</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The </a:t>
                </a:r>
                <a:r>
                  <a:rPr lang="en-GB" sz="1800" dirty="0" err="1">
                    <a:effectLst/>
                    <a:latin typeface="Times New Roman" panose="02020603050405020304" pitchFamily="18" charset="0"/>
                    <a:ea typeface="Calibri" panose="020F0502020204030204" pitchFamily="34" charset="0"/>
                  </a:rPr>
                  <a:t>Im</a:t>
                </a:r>
                <a:r>
                  <a:rPr lang="en-GB" sz="1800" dirty="0">
                    <a:effectLst/>
                    <a:latin typeface="Times New Roman" panose="02020603050405020304" pitchFamily="18" charset="0"/>
                    <a:ea typeface="Calibri" panose="020F0502020204030204" pitchFamily="34" charset="0"/>
                  </a:rPr>
                  <a:t>, </a:t>
                </a:r>
                <a:r>
                  <a:rPr lang="en-GB" sz="1800" dirty="0" err="1">
                    <a:effectLst/>
                    <a:latin typeface="Times New Roman" panose="02020603050405020304" pitchFamily="18" charset="0"/>
                    <a:ea typeface="Calibri" panose="020F0502020204030204" pitchFamily="34" charset="0"/>
                  </a:rPr>
                  <a:t>Pesaran</a:t>
                </a:r>
                <a:r>
                  <a:rPr lang="en-GB" sz="1800" dirty="0">
                    <a:effectLst/>
                    <a:latin typeface="Times New Roman" panose="02020603050405020304" pitchFamily="18" charset="0"/>
                    <a:ea typeface="Calibri" panose="020F0502020204030204" pitchFamily="34" charset="0"/>
                  </a:rPr>
                  <a:t> and Shin (IPS) approach of </a:t>
                </a:r>
                <a:r>
                  <a:rPr lang="en-GB" sz="1800" dirty="0" err="1">
                    <a:effectLst/>
                    <a:latin typeface="Times New Roman" panose="02020603050405020304" pitchFamily="18" charset="0"/>
                    <a:ea typeface="Calibri" panose="020F0502020204030204" pitchFamily="34" charset="0"/>
                  </a:rPr>
                  <a:t>Im</a:t>
                </a:r>
                <a:r>
                  <a:rPr lang="en-GB" sz="1800" dirty="0">
                    <a:effectLst/>
                    <a:latin typeface="Times New Roman" panose="02020603050405020304" pitchFamily="18" charset="0"/>
                    <a:ea typeface="Calibri" panose="020F0502020204030204" pitchFamily="34" charset="0"/>
                  </a:rPr>
                  <a:t>, et al. (2003) uses the Augmented Dickey-Fuller (ADF) test for each cross-sectional unit-</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each time period-t, as follows:</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14:m>
                  <m:oMath xmlns:m="http://schemas.openxmlformats.org/officeDocument/2006/math">
                    <m:r>
                      <a:rPr lang="en-GB" sz="1800" b="1" i="1">
                        <a:effectLst/>
                        <a:latin typeface="Cambria Math" panose="02040503050406030204" pitchFamily="18" charset="0"/>
                        <a:ea typeface="Calibri" panose="020F0502020204030204" pitchFamily="34" charset="0"/>
                      </a:rPr>
                      <m:t>𝜟</m:t>
                    </m:r>
                    <m:r>
                      <a:rPr lang="en-GB" sz="1800" b="1" i="1">
                        <a:effectLst/>
                        <a:latin typeface="Cambria Math" panose="02040503050406030204" pitchFamily="18" charset="0"/>
                        <a:ea typeface="Calibri" panose="020F0502020204030204" pitchFamily="34" charset="0"/>
                      </a:rPr>
                      <m:t>𝒀𝒊𝒕</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𝜶</m:t>
                    </m:r>
                    <m:r>
                      <a:rPr lang="en-GB" sz="1800" b="1" i="1">
                        <a:effectLst/>
                        <a:latin typeface="Cambria Math" panose="02040503050406030204" pitchFamily="18" charset="0"/>
                        <a:ea typeface="Calibri" panose="020F0502020204030204" pitchFamily="34" charset="0"/>
                      </a:rPr>
                      <m:t>𝒊</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𝝆</m:t>
                    </m:r>
                    <m:r>
                      <a:rPr lang="en-GB" sz="1800" b="1" i="1">
                        <a:effectLst/>
                        <a:latin typeface="Cambria Math" panose="02040503050406030204" pitchFamily="18" charset="0"/>
                        <a:ea typeface="Calibri" panose="020F0502020204030204" pitchFamily="34" charset="0"/>
                      </a:rPr>
                      <m:t>𝒊</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𝒀𝒊</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𝒕</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𝟏</m:t>
                    </m:r>
                    <m:r>
                      <a:rPr lang="en-GB" sz="1800">
                        <a:effectLst/>
                        <a:latin typeface="Cambria Math" panose="02040503050406030204" pitchFamily="18" charset="0"/>
                        <a:ea typeface="Calibri" panose="020F0502020204030204" pitchFamily="34" charset="0"/>
                      </a:rPr>
                      <m:t>​+</m:t>
                    </m:r>
                    <m:nary>
                      <m:naryPr>
                        <m:chr m:val="∑"/>
                        <m:limLoc m:val="undOvr"/>
                        <m:ctrlPr>
                          <a:rPr lang="en-US" sz="1800" i="1">
                            <a:effectLst/>
                            <a:latin typeface="Cambria Math" panose="02040503050406030204" pitchFamily="18" charset="0"/>
                            <a:ea typeface="Calibri" panose="020F0502020204030204" pitchFamily="34" charset="0"/>
                          </a:rPr>
                        </m:ctrlPr>
                      </m:naryPr>
                      <m:sub>
                        <m:r>
                          <a:rPr lang="en-GB" sz="1800" b="1" i="1">
                            <a:effectLst/>
                            <a:latin typeface="Cambria Math" panose="02040503050406030204" pitchFamily="18" charset="0"/>
                            <a:ea typeface="Calibri" panose="020F0502020204030204" pitchFamily="34" charset="0"/>
                          </a:rPr>
                          <m:t>𝒋</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𝟏</m:t>
                        </m:r>
                      </m:sub>
                      <m:sup>
                        <m:r>
                          <a:rPr lang="en-GB" sz="1800" b="1" i="1">
                            <a:effectLst/>
                            <a:latin typeface="Cambria Math" panose="02040503050406030204" pitchFamily="18" charset="0"/>
                            <a:ea typeface="Calibri" panose="020F0502020204030204" pitchFamily="34" charset="0"/>
                          </a:rPr>
                          <m:t>𝒑𝒊</m:t>
                        </m:r>
                        <m:r>
                          <a:rPr lang="en-GB" sz="1800">
                            <a:effectLst/>
                            <a:latin typeface="Cambria Math" panose="02040503050406030204" pitchFamily="18" charset="0"/>
                            <a:ea typeface="Calibri" panose="020F0502020204030204" pitchFamily="34" charset="0"/>
                          </a:rPr>
                          <m:t>​​</m:t>
                        </m:r>
                      </m:sup>
                      <m:e>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𝜷</m:t>
                        </m:r>
                        <m:r>
                          <a:rPr lang="en-GB" sz="1800" b="1" i="1">
                            <a:effectLst/>
                            <a:latin typeface="Cambria Math" panose="02040503050406030204" pitchFamily="18" charset="0"/>
                            <a:ea typeface="Calibri" panose="020F0502020204030204" pitchFamily="34" charset="0"/>
                          </a:rPr>
                          <m:t>𝒊𝒋</m:t>
                        </m:r>
                        <m:r>
                          <a:rPr lang="en-GB" sz="1800">
                            <a:effectLst/>
                            <a:latin typeface="Cambria Math" panose="02040503050406030204" pitchFamily="18" charset="0"/>
                            <a:ea typeface="Calibri" panose="020F0502020204030204" pitchFamily="34" charset="0"/>
                          </a:rPr>
                          <m:t>​</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𝜟</m:t>
                        </m:r>
                        <m:r>
                          <a:rPr lang="en-GB" sz="1800" b="1" i="1">
                            <a:effectLst/>
                            <a:latin typeface="Cambria Math" panose="02040503050406030204" pitchFamily="18" charset="0"/>
                            <a:ea typeface="Calibri" panose="020F0502020204030204" pitchFamily="34" charset="0"/>
                          </a:rPr>
                          <m:t>𝒀𝒊</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𝒕</m:t>
                        </m:r>
                        <m:r>
                          <a:rPr lang="en-GB" sz="1800" i="1">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𝒋</m:t>
                        </m:r>
                      </m:e>
                    </m:nary>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𝜺</m:t>
                    </m:r>
                    <m:r>
                      <a:rPr lang="en-GB" sz="1800" b="1" i="1">
                        <a:effectLst/>
                        <a:latin typeface="Cambria Math" panose="02040503050406030204" pitchFamily="18" charset="0"/>
                        <a:ea typeface="Calibri" panose="020F0502020204030204" pitchFamily="34" charset="0"/>
                      </a:rPr>
                      <m:t>𝒊𝒕</m:t>
                    </m:r>
                    <m:r>
                      <a:rPr lang="en-GB" sz="1800">
                        <a:effectLst/>
                        <a:latin typeface="Cambria Math" panose="02040503050406030204" pitchFamily="18" charset="0"/>
                        <a:ea typeface="Calibri" panose="020F0502020204030204" pitchFamily="34" charset="0"/>
                      </a:rPr>
                      <m:t>  </m:t>
                    </m:r>
                    <m:d>
                      <m:dPr>
                        <m:ctrlPr>
                          <a:rPr lang="en-US" sz="1800" i="1">
                            <a:effectLst/>
                            <a:latin typeface="Cambria Math" panose="02040503050406030204" pitchFamily="18" charset="0"/>
                            <a:ea typeface="Calibri" panose="020F0502020204030204" pitchFamily="34" charset="0"/>
                          </a:rPr>
                        </m:ctrlPr>
                      </m:dPr>
                      <m:e>
                        <m:r>
                          <a:rPr lang="en-GB" sz="1800" b="1" i="1">
                            <a:effectLst/>
                            <a:latin typeface="Cambria Math" panose="02040503050406030204" pitchFamily="18" charset="0"/>
                            <a:ea typeface="Calibri" panose="020F0502020204030204" pitchFamily="34" charset="0"/>
                          </a:rPr>
                          <m:t>𝟑</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𝟐</m:t>
                        </m:r>
                        <m:r>
                          <a:rPr lang="en-GB" sz="1800">
                            <a:effectLst/>
                            <a:latin typeface="Cambria Math" panose="02040503050406030204" pitchFamily="18" charset="0"/>
                            <a:ea typeface="Calibri" panose="020F0502020204030204" pitchFamily="34" charset="0"/>
                          </a:rPr>
                          <m:t>.</m:t>
                        </m:r>
                        <m:r>
                          <a:rPr lang="en-GB" sz="1800" b="1" i="1">
                            <a:effectLst/>
                            <a:latin typeface="Cambria Math" panose="02040503050406030204" pitchFamily="18" charset="0"/>
                            <a:ea typeface="Calibri" panose="020F0502020204030204" pitchFamily="34" charset="0"/>
                          </a:rPr>
                          <m:t>𝟐</m:t>
                        </m:r>
                      </m:e>
                    </m:d>
                    <m:r>
                      <a:rPr lang="en-GB" sz="1800">
                        <a:effectLst/>
                        <a:latin typeface="Cambria Math" panose="02040503050406030204" pitchFamily="18" charset="0"/>
                        <a:ea typeface="Calibri" panose="020F0502020204030204" pitchFamily="34" charset="0"/>
                      </a:rPr>
                      <m:t>​</m:t>
                    </m:r>
                  </m:oMath>
                </a14:m>
                <a:r>
                  <a:rPr lang="en-GB" sz="1800" dirty="0">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Where:</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err="1">
                    <a:effectLst/>
                    <a:latin typeface="Times New Roman" panose="02020603050405020304" pitchFamily="18" charset="0"/>
                    <a:ea typeface="Calibri" panose="020F0502020204030204" pitchFamily="34" charset="0"/>
                  </a:rPr>
                  <a:t>Δyit</a:t>
                </a:r>
                <a:r>
                  <a:rPr lang="en-GB" sz="1800" dirty="0">
                    <a:effectLst/>
                    <a:latin typeface="Times New Roman" panose="02020603050405020304" pitchFamily="18" charset="0"/>
                    <a:ea typeface="Calibri" panose="020F0502020204030204" pitchFamily="34" charset="0"/>
                  </a:rPr>
                  <a:t>​ is the first difference of the variable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the time period-t</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14:m>
                  <m:oMath xmlns:m="http://schemas.openxmlformats.org/officeDocument/2006/math">
                    <m:r>
                      <a:rPr lang="en-GB" sz="1800" i="1">
                        <a:effectLst/>
                        <a:latin typeface="Cambria Math" panose="02040503050406030204" pitchFamily="18" charset="0"/>
                        <a:ea typeface="Calibri" panose="020F0502020204030204" pitchFamily="34" charset="0"/>
                      </a:rPr>
                      <m:t>𝛼</m:t>
                    </m:r>
                  </m:oMath>
                </a14:m>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is an individual-specific intercept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time period-t</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err="1">
                    <a:effectLst/>
                    <a:latin typeface="Times New Roman" panose="02020603050405020304" pitchFamily="18" charset="0"/>
                    <a:ea typeface="Calibri" panose="020F0502020204030204" pitchFamily="34" charset="0"/>
                  </a:rPr>
                  <a:t>ρi</a:t>
                </a:r>
                <a:r>
                  <a:rPr lang="en-GB" sz="1800" dirty="0">
                    <a:effectLst/>
                    <a:latin typeface="Times New Roman" panose="02020603050405020304" pitchFamily="18" charset="0"/>
                    <a:ea typeface="Calibri" panose="020F0502020204030204" pitchFamily="34" charset="0"/>
                  </a:rPr>
                  <a:t>​ is the autoregressive coefficient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allowing for heterogeneity </a:t>
                </a:r>
                <a:endParaRPr lang="en-US" sz="1800" dirty="0">
                  <a:effectLst/>
                  <a:latin typeface="Times New Roman" panose="02020603050405020304" pitchFamily="18" charset="0"/>
                  <a:ea typeface="Calibri" panose="020F0502020204030204" pitchFamily="34" charset="0"/>
                </a:endParaRPr>
              </a:p>
              <a:p>
                <a:pPr algn="just">
                  <a:spcAft>
                    <a:spcPts val="300"/>
                  </a:spcAft>
                  <a:buNone/>
                </a:pPr>
                <a:r>
                  <a:rPr lang="en-GB" sz="1800" dirty="0">
                    <a:effectLst/>
                    <a:latin typeface="Times New Roman" panose="02020603050405020304" pitchFamily="18" charset="0"/>
                    <a:ea typeface="Calibri" panose="020F0502020204030204" pitchFamily="34" charset="0"/>
                  </a:rPr>
                  <a:t>pi​ is the lag length for cross-section id-</a:t>
                </a:r>
                <a:r>
                  <a:rPr lang="en-GB" sz="1800" dirty="0" err="1">
                    <a:effectLst/>
                    <a:latin typeface="Times New Roman" panose="02020603050405020304" pitchFamily="18" charset="0"/>
                    <a:ea typeface="Calibri" panose="020F0502020204030204" pitchFamily="34" charset="0"/>
                  </a:rPr>
                  <a:t>i</a:t>
                </a:r>
                <a:endParaRPr lang="en-US" sz="1800" dirty="0">
                  <a:effectLst/>
                  <a:latin typeface="Times New Roman" panose="02020603050405020304" pitchFamily="18" charset="0"/>
                  <a:ea typeface="Calibri" panose="020F0502020204030204" pitchFamily="34" charset="0"/>
                </a:endParaRPr>
              </a:p>
              <a:p>
                <a:pPr algn="just">
                  <a:spcAft>
                    <a:spcPts val="300"/>
                  </a:spcAft>
                </a:pPr>
                <a:r>
                  <a:rPr lang="en-GB" sz="1800" dirty="0" err="1">
                    <a:effectLst/>
                    <a:latin typeface="Times New Roman" panose="02020603050405020304" pitchFamily="18" charset="0"/>
                    <a:ea typeface="Calibri" panose="020F0502020204030204" pitchFamily="34" charset="0"/>
                  </a:rPr>
                  <a:t>εit</a:t>
                </a:r>
                <a:r>
                  <a:rPr lang="en-GB" sz="1800" dirty="0">
                    <a:effectLst/>
                    <a:latin typeface="Times New Roman" panose="02020603050405020304" pitchFamily="18" charset="0"/>
                    <a:ea typeface="Calibri" panose="020F0502020204030204" pitchFamily="34" charset="0"/>
                  </a:rPr>
                  <a:t>​ is the error term for cross-section id-</a:t>
                </a:r>
                <a:r>
                  <a:rPr lang="en-GB" sz="1800" dirty="0" err="1">
                    <a:effectLst/>
                    <a:latin typeface="Times New Roman" panose="02020603050405020304" pitchFamily="18" charset="0"/>
                    <a:ea typeface="Calibri" panose="020F0502020204030204" pitchFamily="34" charset="0"/>
                  </a:rPr>
                  <a:t>i</a:t>
                </a:r>
                <a:r>
                  <a:rPr lang="en-GB" sz="1800" dirty="0">
                    <a:effectLst/>
                    <a:latin typeface="Times New Roman" panose="02020603050405020304" pitchFamily="18" charset="0"/>
                    <a:ea typeface="Calibri" panose="020F0502020204030204" pitchFamily="34" charset="0"/>
                  </a:rPr>
                  <a:t> over the time period-t</a:t>
                </a:r>
                <a:endParaRPr lang="en-US" sz="1800" dirty="0">
                  <a:effectLst/>
                  <a:latin typeface="Times New Roman" panose="02020603050405020304" pitchFamily="18" charset="0"/>
                  <a:ea typeface="Calibri" panose="020F0502020204030204" pitchFamily="34" charset="0"/>
                </a:endParaRPr>
              </a:p>
              <a:p>
                <a:endParaRPr lang="en-US" dirty="0"/>
              </a:p>
            </p:txBody>
          </p:sp>
        </mc:Choice>
        <mc:Fallback>
          <p:sp>
            <p:nvSpPr>
              <p:cNvPr id="8" name="Контейнер за съдържание 7">
                <a:extLst>
                  <a:ext uri="{FF2B5EF4-FFF2-40B4-BE49-F238E27FC236}">
                    <a16:creationId xmlns:a16="http://schemas.microsoft.com/office/drawing/2014/main" id="{9CDAE02A-176C-B045-D900-C62095FE83FF}"/>
                  </a:ext>
                </a:extLst>
              </p:cNvPr>
              <p:cNvSpPr>
                <a:spLocks noGrp="1" noRot="1" noChangeAspect="1" noMove="1" noResize="1" noEditPoints="1" noAdjustHandles="1" noChangeArrowheads="1" noChangeShapeType="1" noTextEdit="1"/>
              </p:cNvSpPr>
              <p:nvPr>
                <p:ph idx="1"/>
              </p:nvPr>
            </p:nvSpPr>
            <p:spPr>
              <a:xfrm>
                <a:off x="3606407" y="509588"/>
                <a:ext cx="4943834" cy="5542220"/>
              </a:xfr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4915535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a:extLst>
              <a:ext uri="{FF2B5EF4-FFF2-40B4-BE49-F238E27FC236}">
                <a16:creationId xmlns:a16="http://schemas.microsoft.com/office/drawing/2014/main" id="{F54D6ED5-C442-B40A-0AB2-66FF0948E79A}"/>
              </a:ext>
            </a:extLst>
          </p:cNvPr>
          <p:cNvSpPr>
            <a:spLocks noGrp="1"/>
          </p:cNvSpPr>
          <p:nvPr>
            <p:ph type="title"/>
          </p:nvPr>
        </p:nvSpPr>
        <p:spPr/>
        <p:txBody>
          <a:bodyPr/>
          <a:lstStyle/>
          <a:p>
            <a:r>
              <a:rPr lang="en-US" dirty="0"/>
              <a:t>Unit root tests’ results</a:t>
            </a:r>
          </a:p>
        </p:txBody>
      </p:sp>
      <p:sp>
        <p:nvSpPr>
          <p:cNvPr id="3" name="Контейнер за съдържание 2">
            <a:extLst>
              <a:ext uri="{FF2B5EF4-FFF2-40B4-BE49-F238E27FC236}">
                <a16:creationId xmlns:a16="http://schemas.microsoft.com/office/drawing/2014/main" id="{064DEF7F-0D63-EE1A-7179-B1644D490D77}"/>
              </a:ext>
            </a:extLst>
          </p:cNvPr>
          <p:cNvSpPr>
            <a:spLocks noGrp="1"/>
          </p:cNvSpPr>
          <p:nvPr>
            <p:ph idx="1"/>
          </p:nvPr>
        </p:nvSpPr>
        <p:spPr/>
        <p:txBody>
          <a:bodyPr>
            <a:normAutofit lnSpcReduction="10000"/>
          </a:bodyPr>
          <a:lstStyle/>
          <a:p>
            <a:pPr>
              <a:buFont typeface="Arial" panose="020B0604020202020204" pitchFamily="34" charset="0"/>
              <a:buChar char="•"/>
            </a:pPr>
            <a:r>
              <a:rPr lang="en-US" b="1" dirty="0"/>
              <a:t>Most variables are non-stationary at levels</a:t>
            </a:r>
            <a:r>
              <a:rPr lang="en-US" dirty="0"/>
              <a:t> but become stationary after </a:t>
            </a:r>
            <a:r>
              <a:rPr lang="en-US" b="1" dirty="0"/>
              <a:t>first differencing</a:t>
            </a:r>
            <a:r>
              <a:rPr lang="en-US" dirty="0"/>
              <a:t>, consistent with integration of order one, </a:t>
            </a:r>
            <a:r>
              <a:rPr lang="en-US" b="1" dirty="0"/>
              <a:t>I(1)</a:t>
            </a:r>
            <a:r>
              <a:rPr lang="en-US" dirty="0"/>
              <a:t>.</a:t>
            </a:r>
          </a:p>
          <a:p>
            <a:pPr>
              <a:buFont typeface="Arial" panose="020B0604020202020204" pitchFamily="34" charset="0"/>
              <a:buChar char="•"/>
            </a:pPr>
            <a:r>
              <a:rPr lang="en-US" dirty="0"/>
              <a:t>This finding supports the use of an </a:t>
            </a:r>
            <a:r>
              <a:rPr lang="en-US" b="1" dirty="0"/>
              <a:t>ARDL model</a:t>
            </a:r>
            <a:r>
              <a:rPr lang="en-US" dirty="0"/>
              <a:t>, which is suitable when variables are a mix of I(0) and I(1), but </a:t>
            </a:r>
            <a:r>
              <a:rPr lang="en-US" b="1" dirty="0"/>
              <a:t>not I(2)</a:t>
            </a:r>
            <a:r>
              <a:rPr lang="en-US" dirty="0"/>
              <a:t>.</a:t>
            </a:r>
          </a:p>
          <a:p>
            <a:r>
              <a:rPr lang="en-US" dirty="0"/>
              <a:t>Variables Stationary in First Differences::D(LNLOANS), D(CAR), D(MS), D(LOANS_TO_DEPOSITS), D(INTERESLIAB), D(LNGDP), D(LNHPR), D(LNCPI), D(YIELDBG_GBONDS)This confirms that none of the variables are I(2), fulfilling the ARDL model's requirements.</a:t>
            </a:r>
          </a:p>
          <a:p>
            <a:r>
              <a:rPr lang="en-US" dirty="0"/>
              <a:t>Variables Stationary in Levels (I(0)):CTOI ;  ROA_Q</a:t>
            </a:r>
          </a:p>
        </p:txBody>
      </p:sp>
    </p:spTree>
    <p:extLst>
      <p:ext uri="{BB962C8B-B14F-4D97-AF65-F5344CB8AC3E}">
        <p14:creationId xmlns:p14="http://schemas.microsoft.com/office/powerpoint/2010/main" val="1696761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a:extLst>
              <a:ext uri="{FF2B5EF4-FFF2-40B4-BE49-F238E27FC236}">
                <a16:creationId xmlns:a16="http://schemas.microsoft.com/office/drawing/2014/main" id="{011092B8-AD6B-28E9-BDE4-9AD998364DFC}"/>
              </a:ext>
            </a:extLst>
          </p:cNvPr>
          <p:cNvSpPr>
            <a:spLocks noGrp="1"/>
          </p:cNvSpPr>
          <p:nvPr>
            <p:ph type="title" idx="4294967295"/>
          </p:nvPr>
        </p:nvSpPr>
        <p:spPr>
          <a:xfrm>
            <a:off x="827584" y="18424"/>
            <a:ext cx="6624736" cy="1394352"/>
          </a:xfrm>
        </p:spPr>
        <p:txBody>
          <a:bodyPr/>
          <a:lstStyle/>
          <a:p>
            <a:r>
              <a:rPr lang="en-US" dirty="0"/>
              <a:t>The approach of </a:t>
            </a:r>
            <a:r>
              <a:rPr lang="en-US" dirty="0" err="1"/>
              <a:t>Pesaran</a:t>
            </a:r>
            <a:r>
              <a:rPr lang="en-US" dirty="0"/>
              <a:t>, et al. (1999) </a:t>
            </a:r>
          </a:p>
        </p:txBody>
      </p:sp>
      <mc:AlternateContent xmlns:mc="http://schemas.openxmlformats.org/markup-compatibility/2006">
        <mc:Choice xmlns:a14="http://schemas.microsoft.com/office/drawing/2010/main" Requires="a14">
          <p:sp>
            <p:nvSpPr>
              <p:cNvPr id="3" name="Контейнер за съдържание 2">
                <a:extLst>
                  <a:ext uri="{FF2B5EF4-FFF2-40B4-BE49-F238E27FC236}">
                    <a16:creationId xmlns:a16="http://schemas.microsoft.com/office/drawing/2014/main" id="{968C9EA3-8271-9660-201D-77959EA593D8}"/>
                  </a:ext>
                </a:extLst>
              </p:cNvPr>
              <p:cNvSpPr>
                <a:spLocks noGrp="1"/>
              </p:cNvSpPr>
              <p:nvPr>
                <p:ph idx="4294967295"/>
              </p:nvPr>
            </p:nvSpPr>
            <p:spPr>
              <a:xfrm>
                <a:off x="233772" y="1124744"/>
                <a:ext cx="8676456" cy="5545361"/>
              </a:xfrm>
            </p:spPr>
            <p:txBody>
              <a:bodyPr>
                <a:normAutofit/>
              </a:bodyPr>
              <a:lstStyle/>
              <a:p>
                <a:pPr algn="just">
                  <a:spcAft>
                    <a:spcPts val="300"/>
                  </a:spcAft>
                  <a:buNone/>
                </a:pPr>
                <a:r>
                  <a:rPr lang="en-GB" sz="1400" b="1" kern="100" dirty="0">
                    <a:solidFill>
                      <a:srgbClr val="FF0000"/>
                    </a:solidFill>
                    <a:effectLst/>
                    <a:latin typeface="Times New Roman" panose="02020603050405020304" pitchFamily="18" charset="0"/>
                    <a:ea typeface="Arial" panose="020B0604020202020204" pitchFamily="34" charset="0"/>
                  </a:rPr>
                  <a:t>Pesaran, et al. (1999), as can be seen in eq.3.5.2.</a:t>
                </a:r>
                <a:r>
                  <a:rPr lang="en-GB" sz="1400" b="1" dirty="0">
                    <a:effectLst/>
                    <a:latin typeface="Times New Roman" panose="02020603050405020304" pitchFamily="18" charset="0"/>
                    <a:ea typeface="Calibri" panose="020F0502020204030204" pitchFamily="34" charset="0"/>
                  </a:rPr>
                  <a:t> </a:t>
                </a:r>
                <a:r>
                  <a:rPr lang="en-GB" sz="1400" dirty="0">
                    <a:effectLst/>
                    <a:latin typeface="Times New Roman" panose="02020603050405020304" pitchFamily="18" charset="0"/>
                    <a:ea typeface="Calibri" panose="020F0502020204030204" pitchFamily="34" charset="0"/>
                  </a:rPr>
                  <a:t>We use the Pooled Mean Group (PMG) estimator of </a:t>
                </a:r>
                <a:r>
                  <a:rPr lang="en-GB" sz="1400" b="1" kern="100" dirty="0" err="1">
                    <a:solidFill>
                      <a:srgbClr val="FF0000"/>
                    </a:solidFill>
                    <a:effectLst/>
                    <a:latin typeface="Times New Roman" panose="02020603050405020304" pitchFamily="18" charset="0"/>
                    <a:ea typeface="Arial" panose="020B0604020202020204" pitchFamily="34" charset="0"/>
                  </a:rPr>
                  <a:t>Pesaran</a:t>
                </a:r>
                <a:r>
                  <a:rPr lang="en-GB" sz="1400" b="1" kern="100" dirty="0">
                    <a:solidFill>
                      <a:srgbClr val="FF0000"/>
                    </a:solidFill>
                    <a:effectLst/>
                    <a:latin typeface="Times New Roman" panose="02020603050405020304" pitchFamily="18" charset="0"/>
                    <a:ea typeface="Arial" panose="020B0604020202020204" pitchFamily="34" charset="0"/>
                  </a:rPr>
                  <a:t> et al. (1999)</a:t>
                </a:r>
                <a:r>
                  <a:rPr lang="en-GB" sz="1400" dirty="0">
                    <a:effectLst/>
                    <a:latin typeface="Times New Roman" panose="02020603050405020304" pitchFamily="18" charset="0"/>
                    <a:ea typeface="Calibri" panose="020F0502020204030204" pitchFamily="34" charset="0"/>
                  </a:rPr>
                  <a:t> solved through Python and/or </a:t>
                </a:r>
                <a:r>
                  <a:rPr lang="en-GB" sz="1400" dirty="0" err="1">
                    <a:effectLst/>
                    <a:latin typeface="Times New Roman" panose="02020603050405020304" pitchFamily="18" charset="0"/>
                    <a:ea typeface="Calibri" panose="020F0502020204030204" pitchFamily="34" charset="0"/>
                  </a:rPr>
                  <a:t>Eviews</a:t>
                </a:r>
                <a:r>
                  <a:rPr lang="en-GB" sz="1400" dirty="0">
                    <a:effectLst/>
                    <a:latin typeface="Times New Roman" panose="02020603050405020304" pitchFamily="18" charset="0"/>
                    <a:ea typeface="Calibri" panose="020F0502020204030204" pitchFamily="34" charset="0"/>
                  </a:rPr>
                  <a:t> software applications. The PMG estimator assumes homogeneity of long-run coefficients across all groups (cross-sections) while allows for heterogeneity across short-run coefficients (see </a:t>
                </a:r>
                <a:r>
                  <a:rPr lang="en-GB" sz="1400" b="1" kern="100" dirty="0" err="1">
                    <a:solidFill>
                      <a:srgbClr val="FF0000"/>
                    </a:solidFill>
                    <a:effectLst/>
                    <a:latin typeface="Times New Roman" panose="02020603050405020304" pitchFamily="18" charset="0"/>
                    <a:ea typeface="Arial" panose="020B0604020202020204" pitchFamily="34" charset="0"/>
                  </a:rPr>
                  <a:t>Pesaran</a:t>
                </a:r>
                <a:r>
                  <a:rPr lang="en-GB" sz="1400" b="1" kern="100" dirty="0">
                    <a:solidFill>
                      <a:srgbClr val="FF0000"/>
                    </a:solidFill>
                    <a:effectLst/>
                    <a:latin typeface="Times New Roman" panose="02020603050405020304" pitchFamily="18" charset="0"/>
                    <a:ea typeface="Arial" panose="020B0604020202020204" pitchFamily="34" charset="0"/>
                  </a:rPr>
                  <a:t> et al., 1999</a:t>
                </a:r>
                <a:r>
                  <a:rPr lang="en-GB" sz="1400" dirty="0">
                    <a:effectLst/>
                    <a:latin typeface="Times New Roman" panose="02020603050405020304" pitchFamily="18" charset="0"/>
                    <a:ea typeface="Calibri" panose="020F0502020204030204" pitchFamily="34" charset="0"/>
                  </a:rPr>
                  <a:t>).</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14:m>
                  <m:oMathPara xmlns:m="http://schemas.openxmlformats.org/officeDocument/2006/math">
                    <m:oMathParaPr>
                      <m:jc m:val="centerGroup"/>
                    </m:oMathParaPr>
                    <m:oMath xmlns:m="http://schemas.openxmlformats.org/officeDocument/2006/math">
                      <m:r>
                        <a:rPr lang="en-GB" sz="1400" i="1">
                          <a:effectLst/>
                          <a:latin typeface="Cambria Math" panose="02040503050406030204" pitchFamily="18" charset="0"/>
                          <a:ea typeface="Calibri" panose="020F0502020204030204" pitchFamily="34" charset="0"/>
                        </a:rPr>
                        <m:t>𝛥</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𝑦</m:t>
                          </m:r>
                        </m:e>
                        <m:sub>
                          <m:r>
                            <a:rPr lang="en-GB" sz="1400" i="1">
                              <a:effectLst/>
                              <a:latin typeface="Cambria Math" panose="02040503050406030204" pitchFamily="18" charset="0"/>
                              <a:ea typeface="Calibri" panose="020F0502020204030204" pitchFamily="34" charset="0"/>
                            </a:rPr>
                            <m:t>𝑖𝑡</m:t>
                          </m:r>
                        </m:sub>
                      </m:sSub>
                      <m:r>
                        <a:rPr lang="en-GB" sz="1400" i="1">
                          <a:effectLst/>
                          <a:latin typeface="Cambria Math" panose="02040503050406030204" pitchFamily="18" charset="0"/>
                          <a:ea typeface="Calibri" panose="020F0502020204030204" pitchFamily="34" charset="0"/>
                        </a:rPr>
                        <m:t>​=</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𝜙</m:t>
                          </m:r>
                        </m:e>
                        <m:sub>
                          <m:r>
                            <a:rPr lang="en-GB" sz="1400" i="1">
                              <a:effectLst/>
                              <a:latin typeface="Cambria Math" panose="02040503050406030204" pitchFamily="18" charset="0"/>
                              <a:ea typeface="Calibri" panose="020F0502020204030204" pitchFamily="34" charset="0"/>
                            </a:rPr>
                            <m:t>𝑖</m:t>
                          </m:r>
                        </m:sub>
                      </m:sSub>
                      <m:r>
                        <a:rPr lang="en-GB" sz="1400" i="1">
                          <a:effectLst/>
                          <a:latin typeface="Cambria Math" panose="02040503050406030204" pitchFamily="18" charset="0"/>
                          <a:ea typeface="Calibri" panose="020F0502020204030204" pitchFamily="34" charset="0"/>
                        </a:rPr>
                        <m:t>∗​</m:t>
                      </m:r>
                      <m:d>
                        <m:dPr>
                          <m:ctrlPr>
                            <a:rPr lang="en-US" sz="1400" b="1" i="1">
                              <a:effectLst/>
                              <a:latin typeface="Cambria Math" panose="02040503050406030204" pitchFamily="18" charset="0"/>
                              <a:ea typeface="Calibri" panose="020F0502020204030204" pitchFamily="34" charset="0"/>
                            </a:rPr>
                          </m:ctrlPr>
                        </m:dPr>
                        <m:e>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𝑦</m:t>
                              </m:r>
                            </m:e>
                            <m:sub>
                              <m:r>
                                <a:rPr lang="en-GB" sz="1400" i="1">
                                  <a:effectLst/>
                                  <a:latin typeface="Cambria Math" panose="02040503050406030204" pitchFamily="18" charset="0"/>
                                  <a:ea typeface="Calibri" panose="020F0502020204030204" pitchFamily="34" charset="0"/>
                                </a:rPr>
                                <m:t>𝑖</m:t>
                              </m:r>
                              <m:r>
                                <a:rPr lang="en-GB" sz="1400" b="1"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𝑡</m:t>
                              </m:r>
                              <m:r>
                                <a:rPr lang="en-GB" sz="1400" i="1">
                                  <a:effectLst/>
                                  <a:latin typeface="Cambria Math" panose="02040503050406030204" pitchFamily="18" charset="0"/>
                                  <a:ea typeface="Calibri" panose="020F0502020204030204" pitchFamily="34" charset="0"/>
                                </a:rPr>
                                <m:t>−1</m:t>
                              </m:r>
                            </m:sub>
                          </m:sSub>
                          <m:r>
                            <a:rPr lang="en-GB" sz="1400" i="1">
                              <a:effectLst/>
                              <a:latin typeface="Cambria Math" panose="02040503050406030204" pitchFamily="18" charset="0"/>
                              <a:ea typeface="Calibri" panose="020F0502020204030204" pitchFamily="34" charset="0"/>
                            </a:rPr>
                            <m:t>​−</m:t>
                          </m:r>
                          <m:sSup>
                            <m:sSupPr>
                              <m:ctrlPr>
                                <a:rPr lang="en-US" sz="1400" i="1">
                                  <a:effectLst/>
                                  <a:latin typeface="Cambria Math" panose="02040503050406030204" pitchFamily="18" charset="0"/>
                                  <a:ea typeface="Calibri" panose="020F0502020204030204" pitchFamily="34" charset="0"/>
                                </a:rPr>
                              </m:ctrlPr>
                            </m:sSupPr>
                            <m:e>
                              <m:r>
                                <a:rPr lang="en-GB" sz="1400" i="1">
                                  <a:effectLst/>
                                  <a:latin typeface="Cambria Math" panose="02040503050406030204" pitchFamily="18" charset="0"/>
                                  <a:ea typeface="Calibri" panose="020F0502020204030204" pitchFamily="34" charset="0"/>
                                </a:rPr>
                                <m:t>𝛽</m:t>
                              </m:r>
                            </m:e>
                            <m:sup>
                              <m:r>
                                <a:rPr lang="en-GB" sz="1400" i="1">
                                  <a:effectLst/>
                                  <a:latin typeface="Cambria Math" panose="02040503050406030204" pitchFamily="18" charset="0"/>
                                  <a:ea typeface="Calibri" panose="020F0502020204030204" pitchFamily="34" charset="0"/>
                                </a:rPr>
                                <m:t>′</m:t>
                              </m:r>
                            </m:sup>
                          </m:sSup>
                          <m:r>
                            <a:rPr lang="en-GB" sz="1400" i="1">
                              <a:effectLst/>
                              <a:latin typeface="Cambria Math" panose="02040503050406030204" pitchFamily="18" charset="0"/>
                              <a:ea typeface="Calibri" panose="020F0502020204030204" pitchFamily="34" charset="0"/>
                            </a:rPr>
                            <m:t>∗</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𝑥</m:t>
                              </m:r>
                            </m:e>
                            <m:sub>
                              <m:r>
                                <a:rPr lang="en-GB" sz="1400" i="1">
                                  <a:effectLst/>
                                  <a:latin typeface="Cambria Math" panose="02040503050406030204" pitchFamily="18" charset="0"/>
                                  <a:ea typeface="Calibri" panose="020F0502020204030204" pitchFamily="34" charset="0"/>
                                </a:rPr>
                                <m:t>𝑖</m:t>
                              </m:r>
                              <m:r>
                                <a:rPr lang="en-GB" sz="1400" b="1"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𝑡</m:t>
                              </m:r>
                              <m:r>
                                <a:rPr lang="en-GB" sz="1400" i="1">
                                  <a:effectLst/>
                                  <a:latin typeface="Cambria Math" panose="02040503050406030204" pitchFamily="18" charset="0"/>
                                  <a:ea typeface="Calibri" panose="020F0502020204030204" pitchFamily="34" charset="0"/>
                                </a:rPr>
                                <m:t>−1</m:t>
                              </m:r>
                            </m:sub>
                          </m:sSub>
                          <m:r>
                            <a:rPr lang="en-GB" sz="1400" i="1">
                              <a:effectLst/>
                              <a:latin typeface="Cambria Math" panose="02040503050406030204" pitchFamily="18" charset="0"/>
                              <a:ea typeface="Calibri" panose="020F0502020204030204" pitchFamily="34" charset="0"/>
                            </a:rPr>
                            <m:t>​</m:t>
                          </m:r>
                        </m:e>
                      </m:d>
                      <m:r>
                        <a:rPr lang="en-GB" sz="1400" i="1">
                          <a:effectLst/>
                          <a:latin typeface="Cambria Math" panose="02040503050406030204" pitchFamily="18" charset="0"/>
                          <a:ea typeface="Calibri" panose="020F0502020204030204" pitchFamily="34" charset="0"/>
                        </a:rPr>
                        <m:t>+</m:t>
                      </m:r>
                      <m:nary>
                        <m:naryPr>
                          <m:chr m:val="∑"/>
                          <m:limLoc m:val="undOvr"/>
                          <m:ctrlPr>
                            <a:rPr lang="en-US" sz="1400" i="1">
                              <a:effectLst/>
                              <a:latin typeface="Cambria Math" panose="02040503050406030204" pitchFamily="18" charset="0"/>
                              <a:ea typeface="Calibri" panose="020F0502020204030204" pitchFamily="34" charset="0"/>
                            </a:rPr>
                          </m:ctrlPr>
                        </m:naryPr>
                        <m:sub>
                          <m:r>
                            <a:rPr lang="en-GB" sz="1400" i="1">
                              <a:effectLst/>
                              <a:latin typeface="Cambria Math" panose="02040503050406030204" pitchFamily="18" charset="0"/>
                              <a:ea typeface="Calibri" panose="020F0502020204030204" pitchFamily="34" charset="0"/>
                            </a:rPr>
                            <m:t>𝑗</m:t>
                          </m:r>
                          <m:r>
                            <a:rPr lang="en-GB" sz="1400" i="1">
                              <a:effectLst/>
                              <a:latin typeface="Cambria Math" panose="02040503050406030204" pitchFamily="18" charset="0"/>
                              <a:ea typeface="Calibri" panose="020F0502020204030204" pitchFamily="34" charset="0"/>
                            </a:rPr>
                            <m:t>=1</m:t>
                          </m:r>
                        </m:sub>
                        <m:sup>
                          <m:r>
                            <a:rPr lang="en-GB" sz="1400" i="1">
                              <a:effectLst/>
                              <a:latin typeface="Cambria Math" panose="02040503050406030204" pitchFamily="18" charset="0"/>
                              <a:ea typeface="Calibri" panose="020F0502020204030204" pitchFamily="34" charset="0"/>
                            </a:rPr>
                            <m:t>𝑝</m:t>
                          </m:r>
                          <m:r>
                            <a:rPr lang="en-GB" sz="1400" i="1">
                              <a:effectLst/>
                              <a:latin typeface="Cambria Math" panose="02040503050406030204" pitchFamily="18" charset="0"/>
                              <a:ea typeface="Calibri" panose="020F0502020204030204" pitchFamily="34" charset="0"/>
                            </a:rPr>
                            <m:t>−1</m:t>
                          </m:r>
                        </m:sup>
                        <m:e>
                          <m:r>
                            <a:rPr lang="en-GB" sz="1400" i="1">
                              <a:effectLst/>
                              <a:latin typeface="Cambria Math" panose="02040503050406030204" pitchFamily="18" charset="0"/>
                              <a:ea typeface="Calibri" panose="020F0502020204030204" pitchFamily="34" charset="0"/>
                            </a:rPr>
                            <m:t>​</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𝜆</m:t>
                              </m:r>
                            </m:e>
                            <m:sub>
                              <m:r>
                                <a:rPr lang="en-GB" sz="1400" i="1">
                                  <a:effectLst/>
                                  <a:latin typeface="Cambria Math" panose="02040503050406030204" pitchFamily="18" charset="0"/>
                                  <a:ea typeface="Calibri" panose="020F0502020204030204" pitchFamily="34" charset="0"/>
                                </a:rPr>
                                <m:t>𝑖𝑗</m:t>
                              </m:r>
                            </m:sub>
                          </m:sSub>
                          <m:r>
                            <a:rPr lang="en-GB" sz="1400"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𝛥</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𝑦</m:t>
                              </m:r>
                            </m:e>
                            <m:sub>
                              <m:r>
                                <a:rPr lang="en-GB" sz="1400" i="1">
                                  <a:effectLst/>
                                  <a:latin typeface="Cambria Math" panose="02040503050406030204" pitchFamily="18" charset="0"/>
                                  <a:ea typeface="Calibri" panose="020F0502020204030204" pitchFamily="34" charset="0"/>
                                </a:rPr>
                                <m:t>𝑖</m:t>
                              </m:r>
                              <m:r>
                                <a:rPr lang="en-GB" sz="1400" b="1"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𝑡</m:t>
                              </m:r>
                              <m:r>
                                <a:rPr lang="en-GB" sz="1400"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𝑗</m:t>
                              </m:r>
                            </m:sub>
                          </m:sSub>
                          <m:r>
                            <a:rPr lang="en-GB" sz="1400" i="1">
                              <a:effectLst/>
                              <a:latin typeface="Cambria Math" panose="02040503050406030204" pitchFamily="18" charset="0"/>
                              <a:ea typeface="Calibri" panose="020F0502020204030204" pitchFamily="34" charset="0"/>
                            </a:rPr>
                            <m:t>​</m:t>
                          </m:r>
                        </m:e>
                      </m:nary>
                      <m:r>
                        <a:rPr lang="en-GB" sz="1400" i="1">
                          <a:effectLst/>
                          <a:latin typeface="Cambria Math" panose="02040503050406030204" pitchFamily="18" charset="0"/>
                          <a:ea typeface="Calibri" panose="020F0502020204030204" pitchFamily="34" charset="0"/>
                        </a:rPr>
                        <m:t>+</m:t>
                      </m:r>
                      <m:nary>
                        <m:naryPr>
                          <m:chr m:val="∑"/>
                          <m:limLoc m:val="undOvr"/>
                          <m:ctrlPr>
                            <a:rPr lang="en-US" sz="1400" i="1">
                              <a:effectLst/>
                              <a:latin typeface="Cambria Math" panose="02040503050406030204" pitchFamily="18" charset="0"/>
                              <a:ea typeface="Calibri" panose="020F0502020204030204" pitchFamily="34" charset="0"/>
                            </a:rPr>
                          </m:ctrlPr>
                        </m:naryPr>
                        <m:sub>
                          <m:r>
                            <a:rPr lang="en-GB" sz="1400" i="1">
                              <a:effectLst/>
                              <a:latin typeface="Cambria Math" panose="02040503050406030204" pitchFamily="18" charset="0"/>
                              <a:ea typeface="Calibri" panose="020F0502020204030204" pitchFamily="34" charset="0"/>
                            </a:rPr>
                            <m:t>𝑗</m:t>
                          </m:r>
                          <m:r>
                            <a:rPr lang="en-GB" sz="1400" i="1">
                              <a:effectLst/>
                              <a:latin typeface="Cambria Math" panose="02040503050406030204" pitchFamily="18" charset="0"/>
                              <a:ea typeface="Calibri" panose="020F0502020204030204" pitchFamily="34" charset="0"/>
                            </a:rPr>
                            <m:t>=0</m:t>
                          </m:r>
                        </m:sub>
                        <m:sup>
                          <m:r>
                            <a:rPr lang="en-GB" sz="1400" i="1">
                              <a:effectLst/>
                              <a:latin typeface="Cambria Math" panose="02040503050406030204" pitchFamily="18" charset="0"/>
                              <a:ea typeface="Calibri" panose="020F0502020204030204" pitchFamily="34" charset="0"/>
                            </a:rPr>
                            <m:t>𝑞</m:t>
                          </m:r>
                          <m:r>
                            <a:rPr lang="en-GB" sz="1400" i="1">
                              <a:effectLst/>
                              <a:latin typeface="Cambria Math" panose="02040503050406030204" pitchFamily="18" charset="0"/>
                              <a:ea typeface="Calibri" panose="020F0502020204030204" pitchFamily="34" charset="0"/>
                            </a:rPr>
                            <m:t>−1​</m:t>
                          </m:r>
                        </m:sup>
                        <m:e>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𝛿</m:t>
                              </m:r>
                            </m:e>
                            <m:sub>
                              <m:r>
                                <a:rPr lang="en-GB" sz="1400" i="1">
                                  <a:effectLst/>
                                  <a:latin typeface="Cambria Math" panose="02040503050406030204" pitchFamily="18" charset="0"/>
                                  <a:ea typeface="Calibri" panose="020F0502020204030204" pitchFamily="34" charset="0"/>
                                </a:rPr>
                                <m:t>𝑖𝑗</m:t>
                              </m:r>
                            </m:sub>
                          </m:sSub>
                          <m:r>
                            <a:rPr lang="en-GB" sz="1400"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𝛥</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𝑥</m:t>
                              </m:r>
                            </m:e>
                            <m:sub>
                              <m:r>
                                <a:rPr lang="en-GB" sz="1400" i="1">
                                  <a:effectLst/>
                                  <a:latin typeface="Cambria Math" panose="02040503050406030204" pitchFamily="18" charset="0"/>
                                  <a:ea typeface="Calibri" panose="020F0502020204030204" pitchFamily="34" charset="0"/>
                                </a:rPr>
                                <m:t>𝑖</m:t>
                              </m:r>
                              <m:r>
                                <a:rPr lang="en-GB" sz="1400" b="1"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𝑡</m:t>
                              </m:r>
                              <m:r>
                                <a:rPr lang="en-GB" sz="1400" i="1">
                                  <a:effectLst/>
                                  <a:latin typeface="Cambria Math" panose="02040503050406030204" pitchFamily="18" charset="0"/>
                                  <a:ea typeface="Calibri" panose="020F0502020204030204" pitchFamily="34" charset="0"/>
                                </a:rPr>
                                <m:t>−</m:t>
                              </m:r>
                              <m:r>
                                <a:rPr lang="en-GB" sz="1400" i="1">
                                  <a:effectLst/>
                                  <a:latin typeface="Cambria Math" panose="02040503050406030204" pitchFamily="18" charset="0"/>
                                  <a:ea typeface="Calibri" panose="020F0502020204030204" pitchFamily="34" charset="0"/>
                                </a:rPr>
                                <m:t>𝑗</m:t>
                              </m:r>
                            </m:sub>
                          </m:sSub>
                          <m:r>
                            <a:rPr lang="en-GB" sz="1400" i="1">
                              <a:effectLst/>
                              <a:latin typeface="Cambria Math" panose="02040503050406030204" pitchFamily="18" charset="0"/>
                              <a:ea typeface="Calibri" panose="020F0502020204030204" pitchFamily="34" charset="0"/>
                            </a:rPr>
                            <m:t>​</m:t>
                          </m:r>
                        </m:e>
                      </m:nary>
                      <m:r>
                        <a:rPr lang="en-GB" sz="1400" i="1">
                          <a:effectLst/>
                          <a:latin typeface="Cambria Math" panose="02040503050406030204" pitchFamily="18" charset="0"/>
                          <a:ea typeface="Calibri" panose="020F0502020204030204" pitchFamily="34" charset="0"/>
                        </a:rPr>
                        <m:t>+</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𝜇</m:t>
                          </m:r>
                        </m:e>
                        <m:sub>
                          <m:r>
                            <a:rPr lang="en-GB" sz="1400" i="1">
                              <a:effectLst/>
                              <a:latin typeface="Cambria Math" panose="02040503050406030204" pitchFamily="18" charset="0"/>
                              <a:ea typeface="Calibri" panose="020F0502020204030204" pitchFamily="34" charset="0"/>
                            </a:rPr>
                            <m:t>𝑖</m:t>
                          </m:r>
                        </m:sub>
                      </m:sSub>
                      <m:r>
                        <a:rPr lang="en-GB" sz="1400" i="1">
                          <a:effectLst/>
                          <a:latin typeface="Cambria Math" panose="02040503050406030204" pitchFamily="18" charset="0"/>
                          <a:ea typeface="Calibri" panose="020F0502020204030204" pitchFamily="34" charset="0"/>
                        </a:rPr>
                        <m:t>​+</m:t>
                      </m:r>
                      <m:sSub>
                        <m:sSubPr>
                          <m:ctrlPr>
                            <a:rPr lang="en-U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Calibri" panose="020F0502020204030204" pitchFamily="34" charset="0"/>
                            </a:rPr>
                            <m:t>𝜖</m:t>
                          </m:r>
                        </m:e>
                        <m:sub>
                          <m:r>
                            <a:rPr lang="en-GB" sz="1400" i="1">
                              <a:effectLst/>
                              <a:latin typeface="Cambria Math" panose="02040503050406030204" pitchFamily="18" charset="0"/>
                              <a:ea typeface="Calibri" panose="020F0502020204030204" pitchFamily="34" charset="0"/>
                            </a:rPr>
                            <m:t>𝑖𝑡</m:t>
                          </m:r>
                        </m:sub>
                      </m:sSub>
                      <m:r>
                        <a:rPr lang="en-GB" sz="1400" i="1">
                          <a:effectLst/>
                          <a:latin typeface="Cambria Math" panose="02040503050406030204" pitchFamily="18" charset="0"/>
                          <a:ea typeface="Calibri" panose="020F0502020204030204" pitchFamily="34" charset="0"/>
                        </a:rPr>
                        <m:t> </m:t>
                      </m:r>
                      <m:d>
                        <m:dPr>
                          <m:ctrlPr>
                            <a:rPr lang="en-US" sz="1400" b="1" i="1">
                              <a:effectLst/>
                              <a:latin typeface="Cambria Math" panose="02040503050406030204" pitchFamily="18" charset="0"/>
                              <a:ea typeface="Calibri" panose="020F0502020204030204" pitchFamily="34" charset="0"/>
                            </a:rPr>
                          </m:ctrlPr>
                        </m:dPr>
                        <m:e>
                          <m:r>
                            <a:rPr lang="en-GB" sz="1400" b="1" i="1">
                              <a:effectLst/>
                              <a:latin typeface="Cambria Math" panose="02040503050406030204" pitchFamily="18" charset="0"/>
                              <a:ea typeface="Calibri" panose="020F0502020204030204" pitchFamily="34" charset="0"/>
                            </a:rPr>
                            <m:t>𝟑</m:t>
                          </m:r>
                          <m:r>
                            <a:rPr lang="en-GB" sz="1400" b="1" i="1">
                              <a:effectLst/>
                              <a:latin typeface="Cambria Math" panose="02040503050406030204" pitchFamily="18" charset="0"/>
                              <a:ea typeface="Calibri" panose="020F0502020204030204" pitchFamily="34" charset="0"/>
                            </a:rPr>
                            <m:t>.</m:t>
                          </m:r>
                          <m:r>
                            <a:rPr lang="en-GB" sz="1400" b="1" i="1">
                              <a:effectLst/>
                              <a:latin typeface="Cambria Math" panose="02040503050406030204" pitchFamily="18" charset="0"/>
                              <a:ea typeface="Calibri" panose="020F0502020204030204" pitchFamily="34" charset="0"/>
                            </a:rPr>
                            <m:t>𝟓</m:t>
                          </m:r>
                          <m:r>
                            <a:rPr lang="en-GB" sz="1400" b="1" i="1">
                              <a:effectLst/>
                              <a:latin typeface="Cambria Math" panose="02040503050406030204" pitchFamily="18" charset="0"/>
                              <a:ea typeface="Calibri" panose="020F0502020204030204" pitchFamily="34" charset="0"/>
                            </a:rPr>
                            <m:t>.</m:t>
                          </m:r>
                          <m:r>
                            <a:rPr lang="en-GB" sz="1400" b="1" i="1">
                              <a:effectLst/>
                              <a:latin typeface="Cambria Math" panose="02040503050406030204" pitchFamily="18" charset="0"/>
                              <a:ea typeface="Calibri" panose="020F0502020204030204" pitchFamily="34" charset="0"/>
                            </a:rPr>
                            <m:t>𝟐</m:t>
                          </m:r>
                          <m:r>
                            <a:rPr lang="en-GB" sz="1400" b="1" i="1">
                              <a:effectLst/>
                              <a:latin typeface="Cambria Math" panose="02040503050406030204" pitchFamily="18" charset="0"/>
                              <a:ea typeface="Calibri" panose="020F0502020204030204" pitchFamily="34" charset="0"/>
                            </a:rPr>
                            <m:t>.</m:t>
                          </m:r>
                        </m:e>
                      </m:d>
                      <m:r>
                        <a:rPr lang="en-GB" sz="1400" i="1">
                          <a:effectLst/>
                          <a:latin typeface="Cambria Math" panose="02040503050406030204" pitchFamily="18" charset="0"/>
                          <a:ea typeface="Calibri" panose="020F0502020204030204" pitchFamily="34" charset="0"/>
                        </a:rPr>
                        <m:t>​</m:t>
                      </m:r>
                    </m:oMath>
                  </m:oMathPara>
                </a14:m>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a:effectLst/>
                    <a:latin typeface="Times New Roman" panose="02020603050405020304" pitchFamily="18" charset="0"/>
                    <a:ea typeface="Calibri" panose="020F0502020204030204" pitchFamily="34" charset="0"/>
                  </a:rPr>
                  <a:t>Where:</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err="1">
                    <a:effectLst/>
                    <a:latin typeface="Times New Roman" panose="02020603050405020304" pitchFamily="18" charset="0"/>
                    <a:ea typeface="Calibri" panose="020F0502020204030204" pitchFamily="34" charset="0"/>
                  </a:rPr>
                  <a:t>y</a:t>
                </a:r>
                <a:r>
                  <a:rPr lang="en-GB" sz="1400" baseline="-25000" dirty="0" err="1">
                    <a:effectLst/>
                    <a:latin typeface="Times New Roman" panose="02020603050405020304" pitchFamily="18" charset="0"/>
                    <a:ea typeface="Calibri" panose="020F0502020204030204" pitchFamily="34" charset="0"/>
                  </a:rPr>
                  <a:t>it</a:t>
                </a:r>
                <a:r>
                  <a:rPr lang="en-GB" sz="1400" dirty="0">
                    <a:effectLst/>
                    <a:latin typeface="Times New Roman" panose="02020603050405020304" pitchFamily="18" charset="0"/>
                    <a:ea typeface="Calibri" panose="020F0502020204030204" pitchFamily="34" charset="0"/>
                  </a:rPr>
                  <a:t>​ is the dependent variable (</a:t>
                </a:r>
                <a:r>
                  <a:rPr lang="en-GB" sz="1400" dirty="0" err="1">
                    <a:effectLst/>
                    <a:latin typeface="Times New Roman" panose="02020603050405020304" pitchFamily="18" charset="0"/>
                    <a:ea typeface="Calibri" panose="020F0502020204030204" pitchFamily="34" charset="0"/>
                  </a:rPr>
                  <a:t>LnLOANS</a:t>
                </a:r>
                <a:r>
                  <a:rPr lang="en-GB" sz="1400" dirty="0">
                    <a:effectLst/>
                    <a:latin typeface="Times New Roman" panose="02020603050405020304" pitchFamily="18" charset="0"/>
                    <a:ea typeface="Calibri" panose="020F0502020204030204" pitchFamily="34" charset="0"/>
                  </a:rPr>
                  <a:t>) for the </a:t>
                </a:r>
                <a:r>
                  <a:rPr lang="en-GB" sz="1400" dirty="0" err="1">
                    <a:effectLst/>
                    <a:latin typeface="Times New Roman" panose="02020603050405020304" pitchFamily="18" charset="0"/>
                    <a:ea typeface="Calibri" panose="020F0502020204030204" pitchFamily="34" charset="0"/>
                  </a:rPr>
                  <a:t>i</a:t>
                </a:r>
                <a:r>
                  <a:rPr lang="en-GB" sz="1400" baseline="-25000" dirty="0" err="1">
                    <a:effectLst/>
                    <a:latin typeface="Times New Roman" panose="02020603050405020304" pitchFamily="18" charset="0"/>
                    <a:ea typeface="Calibri" panose="020F0502020204030204" pitchFamily="34" charset="0"/>
                  </a:rPr>
                  <a:t>th</a:t>
                </a:r>
                <a:r>
                  <a:rPr lang="en-GB" sz="1400" dirty="0">
                    <a:effectLst/>
                    <a:latin typeface="Times New Roman" panose="02020603050405020304" pitchFamily="18" charset="0"/>
                    <a:ea typeface="Calibri" panose="020F0502020204030204" pitchFamily="34" charset="0"/>
                  </a:rPr>
                  <a:t> cross-sectional unit (bank) over a period t</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err="1">
                    <a:effectLst/>
                    <a:latin typeface="Times New Roman" panose="02020603050405020304" pitchFamily="18" charset="0"/>
                    <a:ea typeface="Calibri" panose="020F0502020204030204" pitchFamily="34" charset="0"/>
                  </a:rPr>
                  <a:t>x</a:t>
                </a:r>
                <a:r>
                  <a:rPr lang="en-GB" sz="1400" baseline="-25000" dirty="0" err="1">
                    <a:effectLst/>
                    <a:latin typeface="Times New Roman" panose="02020603050405020304" pitchFamily="18" charset="0"/>
                    <a:ea typeface="Calibri" panose="020F0502020204030204" pitchFamily="34" charset="0"/>
                  </a:rPr>
                  <a:t>it</a:t>
                </a:r>
                <a:r>
                  <a:rPr lang="en-GB" sz="1400" baseline="-25000" dirty="0">
                    <a:effectLst/>
                    <a:latin typeface="Times New Roman" panose="02020603050405020304" pitchFamily="18" charset="0"/>
                    <a:ea typeface="Calibri" panose="020F0502020204030204" pitchFamily="34" charset="0"/>
                  </a:rPr>
                  <a:t>​ </a:t>
                </a:r>
                <a:r>
                  <a:rPr lang="en-GB" sz="1400" dirty="0">
                    <a:effectLst/>
                    <a:latin typeface="Times New Roman" panose="02020603050405020304" pitchFamily="18" charset="0"/>
                    <a:ea typeface="Calibri" panose="020F0502020204030204" pitchFamily="34" charset="0"/>
                  </a:rPr>
                  <a:t>is vector of explanatory variables for the </a:t>
                </a:r>
                <a:r>
                  <a:rPr lang="en-GB" sz="1400" dirty="0" err="1">
                    <a:effectLst/>
                    <a:latin typeface="Times New Roman" panose="02020603050405020304" pitchFamily="18" charset="0"/>
                    <a:ea typeface="Calibri" panose="020F0502020204030204" pitchFamily="34" charset="0"/>
                  </a:rPr>
                  <a:t>i</a:t>
                </a:r>
                <a:r>
                  <a:rPr lang="en-GB" sz="1400" baseline="-25000" dirty="0" err="1">
                    <a:effectLst/>
                    <a:latin typeface="Times New Roman" panose="02020603050405020304" pitchFamily="18" charset="0"/>
                    <a:ea typeface="Calibri" panose="020F0502020204030204" pitchFamily="34" charset="0"/>
                  </a:rPr>
                  <a:t>th</a:t>
                </a:r>
                <a:r>
                  <a:rPr lang="en-GB" sz="1400" dirty="0">
                    <a:effectLst/>
                    <a:latin typeface="Times New Roman" panose="02020603050405020304" pitchFamily="18" charset="0"/>
                    <a:ea typeface="Calibri" panose="020F0502020204030204" pitchFamily="34" charset="0"/>
                  </a:rPr>
                  <a:t> cross-sectional unit (bank) over a period t</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err="1">
                    <a:effectLst/>
                    <a:latin typeface="Times New Roman" panose="02020603050405020304" pitchFamily="18" charset="0"/>
                    <a:ea typeface="Calibri" panose="020F0502020204030204" pitchFamily="34" charset="0"/>
                  </a:rPr>
                  <a:t>ϕ</a:t>
                </a:r>
                <a:r>
                  <a:rPr lang="en-GB" sz="1400" baseline="-25000" dirty="0" err="1">
                    <a:effectLst/>
                    <a:latin typeface="Times New Roman" panose="02020603050405020304" pitchFamily="18" charset="0"/>
                    <a:ea typeface="Calibri" panose="020F0502020204030204" pitchFamily="34" charset="0"/>
                  </a:rPr>
                  <a:t>i</a:t>
                </a:r>
                <a:r>
                  <a:rPr lang="en-GB" sz="1400" dirty="0">
                    <a:effectLst/>
                    <a:latin typeface="Times New Roman" panose="02020603050405020304" pitchFamily="18" charset="0"/>
                    <a:ea typeface="Calibri" panose="020F0502020204030204" pitchFamily="34" charset="0"/>
                  </a:rPr>
                  <a:t>​ is Error correction term coefficient for the </a:t>
                </a:r>
                <a:r>
                  <a:rPr lang="en-GB" sz="1400" dirty="0" err="1">
                    <a:effectLst/>
                    <a:latin typeface="Times New Roman" panose="02020603050405020304" pitchFamily="18" charset="0"/>
                    <a:ea typeface="Calibri" panose="020F0502020204030204" pitchFamily="34" charset="0"/>
                  </a:rPr>
                  <a:t>i</a:t>
                </a:r>
                <a:r>
                  <a:rPr lang="en-GB" sz="1400" baseline="-25000" dirty="0" err="1">
                    <a:effectLst/>
                    <a:latin typeface="Times New Roman" panose="02020603050405020304" pitchFamily="18" charset="0"/>
                    <a:ea typeface="Calibri" panose="020F0502020204030204" pitchFamily="34" charset="0"/>
                  </a:rPr>
                  <a:t>th</a:t>
                </a:r>
                <a:r>
                  <a:rPr lang="en-GB" sz="1400" dirty="0">
                    <a:effectLst/>
                    <a:latin typeface="Times New Roman" panose="02020603050405020304" pitchFamily="18" charset="0"/>
                    <a:ea typeface="Calibri" panose="020F0502020204030204" pitchFamily="34" charset="0"/>
                  </a:rPr>
                  <a:t> cross-sectional unit (bank)</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a:effectLst/>
                    <a:latin typeface="Times New Roman" panose="02020603050405020304" pitchFamily="18" charset="0"/>
                    <a:ea typeface="Calibri" panose="020F0502020204030204" pitchFamily="34" charset="0"/>
                  </a:rPr>
                  <a:t>β is c</a:t>
                </a:r>
                <a:r>
                  <a:rPr lang="en-GB" sz="1400" b="1" dirty="0">
                    <a:effectLst/>
                    <a:latin typeface="Times New Roman" panose="02020603050405020304" pitchFamily="18" charset="0"/>
                    <a:ea typeface="Calibri" panose="020F0502020204030204" pitchFamily="34" charset="0"/>
                  </a:rPr>
                  <a:t>ommon</a:t>
                </a:r>
                <a:r>
                  <a:rPr lang="en-GB" sz="1400" dirty="0">
                    <a:effectLst/>
                    <a:latin typeface="Times New Roman" panose="02020603050405020304" pitchFamily="18" charset="0"/>
                    <a:ea typeface="Calibri" panose="020F0502020204030204" pitchFamily="34" charset="0"/>
                  </a:rPr>
                  <a:t> long-run coefficients (assumed homogeneous across groups).</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err="1">
                    <a:effectLst/>
                    <a:latin typeface="Times New Roman" panose="02020603050405020304" pitchFamily="18" charset="0"/>
                    <a:ea typeface="Calibri" panose="020F0502020204030204" pitchFamily="34" charset="0"/>
                  </a:rPr>
                  <a:t>λ</a:t>
                </a:r>
                <a:r>
                  <a:rPr lang="en-GB" sz="1400" baseline="-25000" dirty="0" err="1">
                    <a:effectLst/>
                    <a:latin typeface="Times New Roman" panose="02020603050405020304" pitchFamily="18" charset="0"/>
                    <a:ea typeface="Calibri" panose="020F0502020204030204" pitchFamily="34" charset="0"/>
                  </a:rPr>
                  <a:t>ij</a:t>
                </a:r>
                <a:r>
                  <a:rPr lang="en-GB" sz="1400" dirty="0">
                    <a:effectLst/>
                    <a:latin typeface="Times New Roman" panose="02020603050405020304" pitchFamily="18" charset="0"/>
                    <a:ea typeface="Calibri" panose="020F0502020204030204" pitchFamily="34" charset="0"/>
                  </a:rPr>
                  <a:t> is Short-run coefficients for the </a:t>
                </a:r>
                <a:r>
                  <a:rPr lang="en-GB" sz="1400" dirty="0" err="1">
                    <a:effectLst/>
                    <a:latin typeface="Times New Roman" panose="02020603050405020304" pitchFamily="18" charset="0"/>
                    <a:ea typeface="Calibri" panose="020F0502020204030204" pitchFamily="34" charset="0"/>
                  </a:rPr>
                  <a:t>i</a:t>
                </a:r>
                <a:r>
                  <a:rPr lang="en-GB" sz="1400" baseline="-25000" dirty="0" err="1">
                    <a:effectLst/>
                    <a:latin typeface="Times New Roman" panose="02020603050405020304" pitchFamily="18" charset="0"/>
                    <a:ea typeface="Calibri" panose="020F0502020204030204" pitchFamily="34" charset="0"/>
                  </a:rPr>
                  <a:t>th</a:t>
                </a:r>
                <a:r>
                  <a:rPr lang="en-GB" sz="1400" dirty="0">
                    <a:effectLst/>
                    <a:latin typeface="Times New Roman" panose="02020603050405020304" pitchFamily="18" charset="0"/>
                    <a:ea typeface="Calibri" panose="020F0502020204030204" pitchFamily="34" charset="0"/>
                  </a:rPr>
                  <a:t> cross-sectional unit (bank)’s dependent variable with j-lags</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err="1">
                    <a:effectLst/>
                    <a:latin typeface="Times New Roman" panose="02020603050405020304" pitchFamily="18" charset="0"/>
                    <a:ea typeface="Calibri" panose="020F0502020204030204" pitchFamily="34" charset="0"/>
                  </a:rPr>
                  <a:t>δ</a:t>
                </a:r>
                <a:r>
                  <a:rPr lang="en-GB" sz="1400" baseline="-25000" dirty="0" err="1">
                    <a:effectLst/>
                    <a:latin typeface="Times New Roman" panose="02020603050405020304" pitchFamily="18" charset="0"/>
                    <a:ea typeface="Calibri" panose="020F0502020204030204" pitchFamily="34" charset="0"/>
                  </a:rPr>
                  <a:t>ij</a:t>
                </a:r>
                <a:r>
                  <a:rPr lang="en-GB" sz="1400" dirty="0">
                    <a:effectLst/>
                    <a:latin typeface="Times New Roman" panose="02020603050405020304" pitchFamily="18" charset="0"/>
                    <a:ea typeface="Calibri" panose="020F0502020204030204" pitchFamily="34" charset="0"/>
                  </a:rPr>
                  <a:t> is Short-run coefficients for the </a:t>
                </a:r>
                <a:r>
                  <a:rPr lang="en-GB" sz="1400" dirty="0" err="1">
                    <a:effectLst/>
                    <a:latin typeface="Times New Roman" panose="02020603050405020304" pitchFamily="18" charset="0"/>
                    <a:ea typeface="Calibri" panose="020F0502020204030204" pitchFamily="34" charset="0"/>
                  </a:rPr>
                  <a:t>i</a:t>
                </a:r>
                <a:r>
                  <a:rPr lang="en-GB" sz="1400" baseline="-25000" dirty="0" err="1">
                    <a:effectLst/>
                    <a:latin typeface="Times New Roman" panose="02020603050405020304" pitchFamily="18" charset="0"/>
                    <a:ea typeface="Calibri" panose="020F0502020204030204" pitchFamily="34" charset="0"/>
                  </a:rPr>
                  <a:t>th</a:t>
                </a:r>
                <a:r>
                  <a:rPr lang="en-GB" sz="1400" dirty="0">
                    <a:effectLst/>
                    <a:latin typeface="Times New Roman" panose="02020603050405020304" pitchFamily="18" charset="0"/>
                    <a:ea typeface="Calibri" panose="020F0502020204030204" pitchFamily="34" charset="0"/>
                  </a:rPr>
                  <a:t> cross-sectional unit (bank) ’s explanatory variable with j-lags</a:t>
                </a:r>
                <a:endParaRPr lang="en-US" sz="1400" dirty="0">
                  <a:effectLst/>
                  <a:latin typeface="Times New Roman" panose="02020603050405020304" pitchFamily="18" charset="0"/>
                  <a:ea typeface="Calibri" panose="020F0502020204030204" pitchFamily="34" charset="0"/>
                </a:endParaRPr>
              </a:p>
              <a:p>
                <a:pPr algn="just">
                  <a:spcAft>
                    <a:spcPts val="300"/>
                  </a:spcAft>
                  <a:buNone/>
                </a:pPr>
                <a:r>
                  <a:rPr lang="en-GB" sz="1400" dirty="0" err="1">
                    <a:effectLst/>
                    <a:latin typeface="Times New Roman" panose="02020603050405020304" pitchFamily="18" charset="0"/>
                    <a:ea typeface="Calibri" panose="020F0502020204030204" pitchFamily="34" charset="0"/>
                  </a:rPr>
                  <a:t>μ</a:t>
                </a:r>
                <a:r>
                  <a:rPr lang="en-GB" sz="1400" baseline="-25000" dirty="0" err="1">
                    <a:effectLst/>
                    <a:latin typeface="Times New Roman" panose="02020603050405020304" pitchFamily="18" charset="0"/>
                    <a:ea typeface="Calibri" panose="020F0502020204030204" pitchFamily="34" charset="0"/>
                  </a:rPr>
                  <a:t>i</a:t>
                </a:r>
                <a:r>
                  <a:rPr lang="en-GB" sz="1400" dirty="0">
                    <a:effectLst/>
                    <a:latin typeface="Times New Roman" panose="02020603050405020304" pitchFamily="18" charset="0"/>
                    <a:ea typeface="Calibri" panose="020F0502020204030204" pitchFamily="34" charset="0"/>
                  </a:rPr>
                  <a:t> is Group-specific fixed effects, the intercept term for each cross-sectional unit (bank) </a:t>
                </a:r>
                <a:r>
                  <a:rPr lang="en-GB" sz="1400" dirty="0" err="1">
                    <a:effectLst/>
                    <a:latin typeface="Times New Roman" panose="02020603050405020304" pitchFamily="18" charset="0"/>
                    <a:ea typeface="Calibri" panose="020F0502020204030204" pitchFamily="34" charset="0"/>
                  </a:rPr>
                  <a:t>i</a:t>
                </a:r>
                <a:r>
                  <a:rPr lang="en-GB" sz="1400" dirty="0">
                    <a:effectLst/>
                    <a:latin typeface="Times New Roman" panose="02020603050405020304" pitchFamily="18" charset="0"/>
                    <a:ea typeface="Calibri" panose="020F0502020204030204" pitchFamily="34" charset="0"/>
                  </a:rPr>
                  <a:t>.</a:t>
                </a:r>
                <a:endParaRPr lang="en-US" sz="1400" dirty="0">
                  <a:effectLst/>
                  <a:latin typeface="Times New Roman" panose="02020603050405020304" pitchFamily="18" charset="0"/>
                  <a:ea typeface="Calibri" panose="020F0502020204030204" pitchFamily="34" charset="0"/>
                </a:endParaRPr>
              </a:p>
              <a:p>
                <a:pPr algn="just">
                  <a:spcAft>
                    <a:spcPts val="300"/>
                  </a:spcAft>
                </a:pPr>
                <a:r>
                  <a:rPr lang="en-GB" sz="1400" dirty="0">
                    <a:effectLst/>
                    <a:latin typeface="Times New Roman" panose="02020603050405020304" pitchFamily="18" charset="0"/>
                    <a:ea typeface="Calibri" panose="020F0502020204030204" pitchFamily="34" charset="0"/>
                  </a:rPr>
                  <a:t>ϵ</a:t>
                </a:r>
                <a:r>
                  <a:rPr lang="en-GB" sz="1400" baseline="-25000" dirty="0">
                    <a:effectLst/>
                    <a:latin typeface="Times New Roman" panose="02020603050405020304" pitchFamily="18" charset="0"/>
                    <a:ea typeface="Calibri" panose="020F0502020204030204" pitchFamily="34" charset="0"/>
                  </a:rPr>
                  <a:t>it</a:t>
                </a:r>
                <a:r>
                  <a:rPr lang="en-GB" sz="1400" dirty="0">
                    <a:effectLst/>
                    <a:latin typeface="Times New Roman" panose="02020603050405020304" pitchFamily="18" charset="0"/>
                    <a:ea typeface="Calibri" panose="020F0502020204030204" pitchFamily="34" charset="0"/>
                  </a:rPr>
                  <a:t> is the Error term for the </a:t>
                </a:r>
                <a:r>
                  <a:rPr lang="en-GB" sz="1400" dirty="0" err="1">
                    <a:effectLst/>
                    <a:latin typeface="Times New Roman" panose="02020603050405020304" pitchFamily="18" charset="0"/>
                    <a:ea typeface="Calibri" panose="020F0502020204030204" pitchFamily="34" charset="0"/>
                  </a:rPr>
                  <a:t>i</a:t>
                </a:r>
                <a:r>
                  <a:rPr lang="en-GB" sz="1400" baseline="-25000" dirty="0" err="1">
                    <a:effectLst/>
                    <a:latin typeface="Times New Roman" panose="02020603050405020304" pitchFamily="18" charset="0"/>
                    <a:ea typeface="Calibri" panose="020F0502020204030204" pitchFamily="34" charset="0"/>
                  </a:rPr>
                  <a:t>th</a:t>
                </a:r>
                <a:r>
                  <a:rPr lang="en-GB" sz="1400" dirty="0">
                    <a:effectLst/>
                    <a:latin typeface="Times New Roman" panose="02020603050405020304" pitchFamily="18" charset="0"/>
                    <a:ea typeface="Calibri" panose="020F0502020204030204" pitchFamily="34" charset="0"/>
                  </a:rPr>
                  <a:t> cross-sectional unit (bank) over a period t.</a:t>
                </a:r>
                <a:endParaRPr lang="en-US" sz="1200" dirty="0"/>
              </a:p>
            </p:txBody>
          </p:sp>
        </mc:Choice>
        <mc:Fallback>
          <p:sp>
            <p:nvSpPr>
              <p:cNvPr id="3" name="Контейнер за съдържание 2">
                <a:extLst>
                  <a:ext uri="{FF2B5EF4-FFF2-40B4-BE49-F238E27FC236}">
                    <a16:creationId xmlns:a16="http://schemas.microsoft.com/office/drawing/2014/main" id="{968C9EA3-8271-9660-201D-77959EA593D8}"/>
                  </a:ext>
                </a:extLst>
              </p:cNvPr>
              <p:cNvSpPr>
                <a:spLocks noGrp="1" noRot="1" noChangeAspect="1" noMove="1" noResize="1" noEditPoints="1" noAdjustHandles="1" noChangeArrowheads="1" noChangeShapeType="1" noTextEdit="1"/>
              </p:cNvSpPr>
              <p:nvPr>
                <p:ph idx="4294967295"/>
              </p:nvPr>
            </p:nvSpPr>
            <p:spPr>
              <a:xfrm>
                <a:off x="233772" y="1124744"/>
                <a:ext cx="8676456" cy="5545361"/>
              </a:xfrm>
              <a:blipFill>
                <a:blip r:embed="rId2"/>
                <a:stretch>
                  <a:fillRect l="-211" r="-140"/>
                </a:stretch>
              </a:blipFill>
            </p:spPr>
            <p:txBody>
              <a:bodyPr/>
              <a:lstStyle/>
              <a:p>
                <a:r>
                  <a:rPr lang="en-US">
                    <a:noFill/>
                  </a:rPr>
                  <a:t> </a:t>
                </a:r>
              </a:p>
            </p:txBody>
          </p:sp>
        </mc:Fallback>
      </mc:AlternateContent>
    </p:spTree>
    <p:extLst>
      <p:ext uri="{BB962C8B-B14F-4D97-AF65-F5344CB8AC3E}">
        <p14:creationId xmlns:p14="http://schemas.microsoft.com/office/powerpoint/2010/main" val="3588546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A05C8B07-73C7-59CA-E948-F1331E9A41BC}"/>
              </a:ext>
            </a:extLst>
          </p:cNvPr>
          <p:cNvGraphicFramePr>
            <a:graphicFrameLocks noGrp="1"/>
          </p:cNvGraphicFramePr>
          <p:nvPr>
            <p:extLst>
              <p:ext uri="{D42A27DB-BD31-4B8C-83A1-F6EECF244321}">
                <p14:modId xmlns:p14="http://schemas.microsoft.com/office/powerpoint/2010/main" val="2771488301"/>
              </p:ext>
            </p:extLst>
          </p:nvPr>
        </p:nvGraphicFramePr>
        <p:xfrm>
          <a:off x="755576" y="1687128"/>
          <a:ext cx="6624736" cy="2642442"/>
        </p:xfrm>
        <a:graphic>
          <a:graphicData uri="http://schemas.openxmlformats.org/drawingml/2006/table">
            <a:tbl>
              <a:tblPr firstRow="1" firstCol="1" bandRow="1">
                <a:tableStyleId>{2D5ABB26-0587-4C30-8999-92F81FD0307C}</a:tableStyleId>
              </a:tblPr>
              <a:tblGrid>
                <a:gridCol w="2104414">
                  <a:extLst>
                    <a:ext uri="{9D8B030D-6E8A-4147-A177-3AD203B41FA5}">
                      <a16:colId xmlns:a16="http://schemas.microsoft.com/office/drawing/2014/main" val="2288578706"/>
                    </a:ext>
                  </a:extLst>
                </a:gridCol>
                <a:gridCol w="1192581">
                  <a:extLst>
                    <a:ext uri="{9D8B030D-6E8A-4147-A177-3AD203B41FA5}">
                      <a16:colId xmlns:a16="http://schemas.microsoft.com/office/drawing/2014/main" val="1311585619"/>
                    </a:ext>
                  </a:extLst>
                </a:gridCol>
                <a:gridCol w="1389998">
                  <a:extLst>
                    <a:ext uri="{9D8B030D-6E8A-4147-A177-3AD203B41FA5}">
                      <a16:colId xmlns:a16="http://schemas.microsoft.com/office/drawing/2014/main" val="2396980429"/>
                    </a:ext>
                  </a:extLst>
                </a:gridCol>
                <a:gridCol w="1161027">
                  <a:extLst>
                    <a:ext uri="{9D8B030D-6E8A-4147-A177-3AD203B41FA5}">
                      <a16:colId xmlns:a16="http://schemas.microsoft.com/office/drawing/2014/main" val="2402195492"/>
                    </a:ext>
                  </a:extLst>
                </a:gridCol>
                <a:gridCol w="776716">
                  <a:extLst>
                    <a:ext uri="{9D8B030D-6E8A-4147-A177-3AD203B41FA5}">
                      <a16:colId xmlns:a16="http://schemas.microsoft.com/office/drawing/2014/main" val="475266244"/>
                    </a:ext>
                  </a:extLst>
                </a:gridCol>
              </a:tblGrid>
              <a:tr h="435680">
                <a:tc>
                  <a:txBody>
                    <a:bodyPr/>
                    <a:lstStyle/>
                    <a:p>
                      <a:pPr algn="l">
                        <a:lnSpc>
                          <a:spcPct val="107000"/>
                        </a:lnSpc>
                        <a:spcAft>
                          <a:spcPts val="300"/>
                        </a:spcAft>
                        <a:buNone/>
                      </a:pPr>
                      <a:r>
                        <a:rPr lang="en-GB" sz="1400" dirty="0">
                          <a:effectLst/>
                        </a:rPr>
                        <a:t>EXPLANATORY VARIABLES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300"/>
                        </a:spcAft>
                        <a:buNone/>
                      </a:pPr>
                      <a:r>
                        <a:rPr lang="en-GB" sz="1400">
                          <a:effectLst/>
                        </a:rPr>
                        <a:t>COEF.</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300"/>
                        </a:spcAft>
                        <a:buNone/>
                      </a:pPr>
                      <a:r>
                        <a:rPr lang="en-GB" sz="1400">
                          <a:effectLst/>
                        </a:rPr>
                        <a:t>STD. ERROR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300"/>
                        </a:spcAft>
                        <a:buNone/>
                      </a:pPr>
                      <a:r>
                        <a:rPr lang="en-GB" sz="1400">
                          <a:effectLst/>
                        </a:rPr>
                        <a:t>T-STAT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300"/>
                        </a:spcAft>
                        <a:buNone/>
                      </a:pPr>
                      <a:r>
                        <a:rPr lang="en-GB" sz="1400">
                          <a:effectLst/>
                        </a:rPr>
                        <a:t>PROB.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705790"/>
                  </a:ext>
                </a:extLst>
              </a:tr>
              <a:tr h="210671">
                <a:tc>
                  <a:txBody>
                    <a:bodyPr/>
                    <a:lstStyle/>
                    <a:p>
                      <a:pPr algn="l">
                        <a:lnSpc>
                          <a:spcPct val="107000"/>
                        </a:lnSpc>
                        <a:spcAft>
                          <a:spcPts val="300"/>
                        </a:spcAft>
                        <a:buNone/>
                      </a:pPr>
                      <a:r>
                        <a:rPr lang="en-GB" sz="1400" dirty="0">
                          <a:effectLst/>
                        </a:rPr>
                        <a:t>CAR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-3.823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0.401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-9.526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4684093"/>
                  </a:ext>
                </a:extLst>
              </a:tr>
              <a:tr h="210671">
                <a:tc>
                  <a:txBody>
                    <a:bodyPr/>
                    <a:lstStyle/>
                    <a:p>
                      <a:pPr algn="l">
                        <a:lnSpc>
                          <a:spcPct val="107000"/>
                        </a:lnSpc>
                        <a:spcAft>
                          <a:spcPts val="300"/>
                        </a:spcAft>
                        <a:buNone/>
                      </a:pPr>
                      <a:r>
                        <a:rPr lang="en-GB" sz="1400">
                          <a:effectLst/>
                        </a:rPr>
                        <a:t>CTOI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-0.075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0.026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-2.945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1629575"/>
                  </a:ext>
                </a:extLst>
              </a:tr>
              <a:tr h="210671">
                <a:tc>
                  <a:txBody>
                    <a:bodyPr/>
                    <a:lstStyle/>
                    <a:p>
                      <a:pPr algn="l">
                        <a:lnSpc>
                          <a:spcPct val="107000"/>
                        </a:lnSpc>
                        <a:spcAft>
                          <a:spcPts val="300"/>
                        </a:spcAft>
                        <a:buNone/>
                      </a:pPr>
                      <a:r>
                        <a:rPr lang="en-GB" sz="1400">
                          <a:effectLst/>
                        </a:rPr>
                        <a:t>ROA_Q</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-11.811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4.267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-2.768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2345289"/>
                  </a:ext>
                </a:extLst>
              </a:tr>
              <a:tr h="210671">
                <a:tc>
                  <a:txBody>
                    <a:bodyPr/>
                    <a:lstStyle/>
                    <a:p>
                      <a:pPr algn="l">
                        <a:lnSpc>
                          <a:spcPct val="107000"/>
                        </a:lnSpc>
                        <a:spcAft>
                          <a:spcPts val="300"/>
                        </a:spcAft>
                        <a:buNone/>
                      </a:pPr>
                      <a:r>
                        <a:rPr lang="en-GB" sz="1400">
                          <a:effectLst/>
                        </a:rPr>
                        <a:t>MS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44.940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4.440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10.121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90294546"/>
                  </a:ext>
                </a:extLst>
              </a:tr>
              <a:tr h="285000">
                <a:tc>
                  <a:txBody>
                    <a:bodyPr/>
                    <a:lstStyle/>
                    <a:p>
                      <a:pPr algn="l">
                        <a:lnSpc>
                          <a:spcPct val="107000"/>
                        </a:lnSpc>
                        <a:spcAft>
                          <a:spcPts val="300"/>
                        </a:spcAft>
                        <a:buNone/>
                      </a:pPr>
                      <a:r>
                        <a:rPr lang="en-GB" sz="1400" dirty="0">
                          <a:effectLst/>
                        </a:rPr>
                        <a:t>LOANS_TO_DEPOSITS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2.274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0.064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35.293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9451619"/>
                  </a:ext>
                </a:extLst>
              </a:tr>
              <a:tr h="210671">
                <a:tc>
                  <a:txBody>
                    <a:bodyPr/>
                    <a:lstStyle/>
                    <a:p>
                      <a:pPr algn="l">
                        <a:lnSpc>
                          <a:spcPct val="107000"/>
                        </a:lnSpc>
                        <a:spcAft>
                          <a:spcPts val="300"/>
                        </a:spcAft>
                        <a:buNone/>
                      </a:pPr>
                      <a:r>
                        <a:rPr lang="en-GB" sz="1400">
                          <a:effectLst/>
                        </a:rPr>
                        <a:t>INTERESLIAB</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33.610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3.589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9.364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4672253"/>
                  </a:ext>
                </a:extLst>
              </a:tr>
              <a:tr h="210671">
                <a:tc>
                  <a:txBody>
                    <a:bodyPr/>
                    <a:lstStyle/>
                    <a:p>
                      <a:pPr algn="l">
                        <a:lnSpc>
                          <a:spcPct val="107000"/>
                        </a:lnSpc>
                        <a:spcAft>
                          <a:spcPts val="300"/>
                        </a:spcAft>
                        <a:buNone/>
                      </a:pPr>
                      <a:r>
                        <a:rPr lang="en-GB" sz="1400">
                          <a:effectLst/>
                        </a:rPr>
                        <a:t>LNGDP</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0.742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0.369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2.012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0.045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5815301"/>
                  </a:ext>
                </a:extLst>
              </a:tr>
              <a:tr h="210671">
                <a:tc>
                  <a:txBody>
                    <a:bodyPr/>
                    <a:lstStyle/>
                    <a:p>
                      <a:pPr algn="l">
                        <a:lnSpc>
                          <a:spcPct val="107000"/>
                        </a:lnSpc>
                        <a:spcAft>
                          <a:spcPts val="300"/>
                        </a:spcAft>
                        <a:buNone/>
                      </a:pPr>
                      <a:r>
                        <a:rPr lang="en-GB" sz="1400">
                          <a:effectLst/>
                        </a:rPr>
                        <a:t>LNHPR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0.521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0.109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4.795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2446767"/>
                  </a:ext>
                </a:extLst>
              </a:tr>
              <a:tr h="210671">
                <a:tc>
                  <a:txBody>
                    <a:bodyPr/>
                    <a:lstStyle/>
                    <a:p>
                      <a:pPr algn="l">
                        <a:lnSpc>
                          <a:spcPct val="107000"/>
                        </a:lnSpc>
                        <a:spcAft>
                          <a:spcPts val="300"/>
                        </a:spcAft>
                        <a:buNone/>
                      </a:pPr>
                      <a:r>
                        <a:rPr lang="en-GB" sz="1400">
                          <a:effectLst/>
                        </a:rPr>
                        <a:t>LNCPI</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1.156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0.146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7.917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29006718"/>
                  </a:ext>
                </a:extLst>
              </a:tr>
              <a:tr h="210671">
                <a:tc>
                  <a:txBody>
                    <a:bodyPr/>
                    <a:lstStyle/>
                    <a:p>
                      <a:pPr algn="l">
                        <a:lnSpc>
                          <a:spcPct val="107000"/>
                        </a:lnSpc>
                        <a:spcAft>
                          <a:spcPts val="300"/>
                        </a:spcAft>
                        <a:buNone/>
                      </a:pPr>
                      <a:r>
                        <a:rPr lang="en-GB" sz="1400">
                          <a:effectLst/>
                        </a:rPr>
                        <a:t>YIELDBG_GBONDS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-0.061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0.005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a:effectLst/>
                        </a:rPr>
                        <a:t>-11.101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7000"/>
                        </a:lnSpc>
                        <a:spcAft>
                          <a:spcPts val="300"/>
                        </a:spcAft>
                        <a:buNone/>
                      </a:pPr>
                      <a:r>
                        <a:rPr lang="en-GB" sz="1400" dirty="0">
                          <a:effectLst/>
                        </a:rPr>
                        <a:t>0.000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793" marR="53793"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5731380"/>
                  </a:ext>
                </a:extLst>
              </a:tr>
            </a:tbl>
          </a:graphicData>
        </a:graphic>
      </p:graphicFrame>
      <p:sp>
        <p:nvSpPr>
          <p:cNvPr id="4" name="Текстово поле 3">
            <a:extLst>
              <a:ext uri="{FF2B5EF4-FFF2-40B4-BE49-F238E27FC236}">
                <a16:creationId xmlns:a16="http://schemas.microsoft.com/office/drawing/2014/main" id="{E89E86EC-9D8D-7124-1519-BCF4F562B8C0}"/>
              </a:ext>
            </a:extLst>
          </p:cNvPr>
          <p:cNvSpPr txBox="1"/>
          <p:nvPr/>
        </p:nvSpPr>
        <p:spPr>
          <a:xfrm>
            <a:off x="1123932" y="1040797"/>
            <a:ext cx="7272808" cy="646331"/>
          </a:xfrm>
          <a:prstGeom prst="rect">
            <a:avLst/>
          </a:prstGeom>
          <a:noFill/>
        </p:spPr>
        <p:txBody>
          <a:bodyPr wrap="square">
            <a:spAutoFit/>
          </a:bodyPr>
          <a:lstStyle/>
          <a:p>
            <a:pPr algn="ctr">
              <a:spcBef>
                <a:spcPts val="600"/>
              </a:spcBef>
              <a:spcAft>
                <a:spcPts val="300"/>
              </a:spcAft>
            </a:pPr>
            <a:r>
              <a:rPr lang="en-GB"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Long-run equation of </a:t>
            </a:r>
            <a:r>
              <a:rPr lang="en-GB" sz="1800" kern="1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LnLOANS</a:t>
            </a:r>
            <a:r>
              <a:rPr lang="en-GB"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(Dependent variable) and Explanatory variables</a:t>
            </a:r>
            <a:endParaRPr lang="en-US" sz="18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Текстово поле 5">
            <a:extLst>
              <a:ext uri="{FF2B5EF4-FFF2-40B4-BE49-F238E27FC236}">
                <a16:creationId xmlns:a16="http://schemas.microsoft.com/office/drawing/2014/main" id="{1625B6D7-0599-151A-B2A4-383CC9AB38A0}"/>
              </a:ext>
            </a:extLst>
          </p:cNvPr>
          <p:cNvSpPr txBox="1"/>
          <p:nvPr/>
        </p:nvSpPr>
        <p:spPr>
          <a:xfrm>
            <a:off x="251520" y="4725144"/>
            <a:ext cx="8424936" cy="1023165"/>
          </a:xfrm>
          <a:prstGeom prst="rect">
            <a:avLst/>
          </a:prstGeom>
          <a:noFill/>
        </p:spPr>
        <p:txBody>
          <a:bodyPr wrap="square">
            <a:spAutoFit/>
          </a:bodyPr>
          <a:lstStyle/>
          <a:p>
            <a:pPr algn="just">
              <a:lnSpc>
                <a:spcPct val="150000"/>
              </a:lnSpc>
              <a:spcAft>
                <a:spcPts val="300"/>
              </a:spcAft>
            </a:pPr>
            <a:r>
              <a:rPr lang="en-GB" sz="1400" i="1" dirty="0" err="1">
                <a:solidFill>
                  <a:schemeClr val="tx1"/>
                </a:solidFill>
                <a:effectLst/>
                <a:latin typeface="Times New Roman" panose="02020603050405020304" pitchFamily="18" charset="0"/>
                <a:ea typeface="Calibri" panose="020F0502020204030204" pitchFamily="34" charset="0"/>
              </a:rPr>
              <a:t>LNLOANSt</a:t>
            </a:r>
            <a:r>
              <a:rPr lang="en-GB" sz="1400" i="1" dirty="0">
                <a:solidFill>
                  <a:schemeClr val="tx1"/>
                </a:solidFill>
                <a:effectLst/>
                <a:latin typeface="Times New Roman" panose="02020603050405020304" pitchFamily="18" charset="0"/>
                <a:ea typeface="Calibri" panose="020F0502020204030204" pitchFamily="34" charset="0"/>
              </a:rPr>
              <a:t>​​=-</a:t>
            </a:r>
            <a:r>
              <a:rPr lang="en-GB" sz="1400" b="1" i="1" dirty="0">
                <a:solidFill>
                  <a:schemeClr val="tx1"/>
                </a:solidFill>
                <a:effectLst/>
                <a:latin typeface="Times New Roman" panose="02020603050405020304" pitchFamily="18" charset="0"/>
                <a:ea typeface="Calibri" panose="020F0502020204030204" pitchFamily="34" charset="0"/>
              </a:rPr>
              <a:t>3.823</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CARt</a:t>
            </a:r>
            <a:r>
              <a:rPr lang="en-GB" sz="1400" b="1" i="1" dirty="0">
                <a:solidFill>
                  <a:schemeClr val="tx1"/>
                </a:solidFill>
                <a:effectLst/>
                <a:latin typeface="Times New Roman" panose="02020603050405020304" pitchFamily="18" charset="0"/>
                <a:ea typeface="Calibri" panose="020F0502020204030204" pitchFamily="34" charset="0"/>
              </a:rPr>
              <a:t>​−0.075</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CTOIt</a:t>
            </a:r>
            <a:r>
              <a:rPr lang="en-GB" sz="1400" b="1" i="1" dirty="0">
                <a:solidFill>
                  <a:schemeClr val="tx1"/>
                </a:solidFill>
                <a:effectLst/>
                <a:latin typeface="Times New Roman" panose="02020603050405020304" pitchFamily="18" charset="0"/>
                <a:ea typeface="Calibri" panose="020F0502020204030204" pitchFamily="34" charset="0"/>
              </a:rPr>
              <a:t>​−11.811</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ROA_Qt</a:t>
            </a:r>
            <a:r>
              <a:rPr lang="en-GB" sz="1400" b="1" i="1" dirty="0">
                <a:solidFill>
                  <a:schemeClr val="tx1"/>
                </a:solidFill>
                <a:effectLst/>
                <a:latin typeface="Times New Roman" panose="02020603050405020304" pitchFamily="18" charset="0"/>
                <a:ea typeface="Calibri" panose="020F0502020204030204" pitchFamily="34" charset="0"/>
              </a:rPr>
              <a:t>​+44.940</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a:solidFill>
                  <a:schemeClr val="tx1"/>
                </a:solidFill>
                <a:effectLst/>
                <a:latin typeface="Times New Roman" panose="02020603050405020304" pitchFamily="18" charset="0"/>
                <a:ea typeface="Calibri" panose="020F0502020204030204" pitchFamily="34" charset="0"/>
              </a:rPr>
              <a:t>MSt+2.274</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LOANS_TO_DEPOSITSt</a:t>
            </a:r>
            <a:r>
              <a:rPr lang="en-GB" sz="1400" b="1" i="1" dirty="0">
                <a:solidFill>
                  <a:schemeClr val="tx1"/>
                </a:solidFill>
                <a:effectLst/>
                <a:latin typeface="Times New Roman" panose="02020603050405020304" pitchFamily="18" charset="0"/>
                <a:ea typeface="Calibri" panose="020F0502020204030204" pitchFamily="34" charset="0"/>
              </a:rPr>
              <a:t>​ +33.610</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INTERESLIABt</a:t>
            </a:r>
            <a:r>
              <a:rPr lang="en-GB" sz="1400" b="1" i="1" dirty="0">
                <a:solidFill>
                  <a:schemeClr val="tx1"/>
                </a:solidFill>
                <a:effectLst/>
                <a:latin typeface="Times New Roman" panose="02020603050405020304" pitchFamily="18" charset="0"/>
                <a:ea typeface="Calibri" panose="020F0502020204030204" pitchFamily="34" charset="0"/>
              </a:rPr>
              <a:t>​+0.742</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LNGDPt</a:t>
            </a:r>
            <a:r>
              <a:rPr lang="en-GB" sz="1400" b="1" i="1" dirty="0">
                <a:solidFill>
                  <a:schemeClr val="tx1"/>
                </a:solidFill>
                <a:effectLst/>
                <a:latin typeface="Times New Roman" panose="02020603050405020304" pitchFamily="18" charset="0"/>
                <a:ea typeface="Calibri" panose="020F0502020204030204" pitchFamily="34" charset="0"/>
              </a:rPr>
              <a:t>​+0.521</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LNHPRt</a:t>
            </a:r>
            <a:r>
              <a:rPr lang="en-GB" sz="1400" b="1" i="1" dirty="0">
                <a:solidFill>
                  <a:schemeClr val="tx1"/>
                </a:solidFill>
                <a:effectLst/>
                <a:latin typeface="Times New Roman" panose="02020603050405020304" pitchFamily="18" charset="0"/>
                <a:ea typeface="Calibri" panose="020F0502020204030204" pitchFamily="34" charset="0"/>
              </a:rPr>
              <a:t>​+1.156</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LNCPIt</a:t>
            </a:r>
            <a:r>
              <a:rPr lang="en-GB" sz="1400" b="1" i="1" dirty="0">
                <a:solidFill>
                  <a:schemeClr val="tx1"/>
                </a:solidFill>
                <a:effectLst/>
                <a:latin typeface="Times New Roman" panose="02020603050405020304" pitchFamily="18" charset="0"/>
                <a:ea typeface="Calibri" panose="020F0502020204030204" pitchFamily="34" charset="0"/>
              </a:rPr>
              <a:t>​−0.061</a:t>
            </a:r>
            <a:r>
              <a:rPr lang="en-GB" sz="1400" b="1" i="1" dirty="0">
                <a:solidFill>
                  <a:schemeClr val="tx1"/>
                </a:solidFill>
                <a:effectLst/>
                <a:latin typeface="Cambria Math" panose="02040503050406030204" pitchFamily="18" charset="0"/>
                <a:ea typeface="Calibri" panose="020F0502020204030204" pitchFamily="34" charset="0"/>
                <a:cs typeface="Cambria Math" panose="02040503050406030204" pitchFamily="18" charset="0"/>
              </a:rPr>
              <a:t>*</a:t>
            </a:r>
            <a:r>
              <a:rPr lang="en-GB" sz="1400" b="1" i="1" dirty="0" err="1">
                <a:solidFill>
                  <a:schemeClr val="tx1"/>
                </a:solidFill>
                <a:effectLst/>
                <a:latin typeface="Times New Roman" panose="02020603050405020304" pitchFamily="18" charset="0"/>
                <a:ea typeface="Calibri" panose="020F0502020204030204" pitchFamily="34" charset="0"/>
              </a:rPr>
              <a:t>YIELDBG_GBONDSt</a:t>
            </a:r>
            <a:r>
              <a:rPr lang="en-GB" sz="1400" b="1" i="1" dirty="0">
                <a:solidFill>
                  <a:schemeClr val="tx1"/>
                </a:solidFill>
                <a:effectLst/>
                <a:latin typeface="Times New Roman" panose="02020603050405020304" pitchFamily="18" charset="0"/>
                <a:ea typeface="Calibri" panose="020F0502020204030204" pitchFamily="34" charset="0"/>
              </a:rPr>
              <a:t>​+</a:t>
            </a:r>
            <a:r>
              <a:rPr lang="en-GB" sz="1400" b="1" i="1" dirty="0" err="1">
                <a:solidFill>
                  <a:schemeClr val="tx1"/>
                </a:solidFill>
                <a:effectLst/>
                <a:latin typeface="Times New Roman" panose="02020603050405020304" pitchFamily="18" charset="0"/>
                <a:ea typeface="Calibri" panose="020F0502020204030204" pitchFamily="34" charset="0"/>
              </a:rPr>
              <a:t>εt</a:t>
            </a:r>
            <a:r>
              <a:rPr lang="en-GB" sz="1400" b="1" i="1" dirty="0">
                <a:solidFill>
                  <a:schemeClr val="tx1"/>
                </a:solidFill>
                <a:effectLst/>
                <a:latin typeface="Times New Roman" panose="02020603050405020304" pitchFamily="18" charset="0"/>
                <a:ea typeface="Calibri" panose="020F0502020204030204" pitchFamily="34" charset="0"/>
              </a:rPr>
              <a:t>​​  (4.1)</a:t>
            </a:r>
            <a:endParaRPr lang="en-US" sz="1400" dirty="0">
              <a:solidFill>
                <a:schemeClr val="tx1"/>
              </a:solidFill>
              <a:effectLst/>
              <a:latin typeface="Times New Roman" panose="02020603050405020304" pitchFamily="18" charset="0"/>
              <a:ea typeface="Calibri" panose="020F0502020204030204" pitchFamily="34" charset="0"/>
            </a:endParaRPr>
          </a:p>
        </p:txBody>
      </p:sp>
      <p:sp>
        <p:nvSpPr>
          <p:cNvPr id="8" name="Текстово поле 7">
            <a:extLst>
              <a:ext uri="{FF2B5EF4-FFF2-40B4-BE49-F238E27FC236}">
                <a16:creationId xmlns:a16="http://schemas.microsoft.com/office/drawing/2014/main" id="{A8D75DDF-2946-28BD-F1CA-6470E6BB9CB8}"/>
              </a:ext>
            </a:extLst>
          </p:cNvPr>
          <p:cNvSpPr txBox="1"/>
          <p:nvPr/>
        </p:nvSpPr>
        <p:spPr>
          <a:xfrm>
            <a:off x="2195736" y="420571"/>
            <a:ext cx="4572000" cy="369332"/>
          </a:xfrm>
          <a:prstGeom prst="rect">
            <a:avLst/>
          </a:prstGeom>
          <a:noFill/>
        </p:spPr>
        <p:txBody>
          <a:bodyPr wrap="square">
            <a:spAutoFit/>
          </a:bodyPr>
          <a:lstStyle/>
          <a:p>
            <a:r>
              <a:rPr lang="en-GB" sz="1800" dirty="0">
                <a:solidFill>
                  <a:schemeClr val="tx1"/>
                </a:solidFill>
                <a:effectLst/>
                <a:latin typeface="Times New Roman" panose="02020603050405020304" pitchFamily="18" charset="0"/>
                <a:ea typeface="Calibri" panose="020F0502020204030204" pitchFamily="34" charset="0"/>
              </a:rPr>
              <a:t>Using the approach of </a:t>
            </a:r>
            <a:r>
              <a:rPr lang="en-GB" sz="1800" b="1" kern="100" dirty="0" err="1">
                <a:solidFill>
                  <a:schemeClr val="tx1"/>
                </a:solidFill>
                <a:effectLst/>
                <a:latin typeface="Times New Roman" panose="02020603050405020304" pitchFamily="18" charset="0"/>
                <a:ea typeface="Arial" panose="020B0604020202020204" pitchFamily="34" charset="0"/>
              </a:rPr>
              <a:t>Pesaran</a:t>
            </a:r>
            <a:r>
              <a:rPr lang="en-GB" sz="1800" b="1" kern="100" dirty="0">
                <a:solidFill>
                  <a:schemeClr val="tx1"/>
                </a:solidFill>
                <a:effectLst/>
                <a:latin typeface="Times New Roman" panose="02020603050405020304" pitchFamily="18" charset="0"/>
                <a:ea typeface="Arial" panose="020B0604020202020204" pitchFamily="34" charset="0"/>
              </a:rPr>
              <a:t>, et al. (1999)</a:t>
            </a:r>
            <a:r>
              <a:rPr lang="en-GB" sz="1800" dirty="0">
                <a:solidFill>
                  <a:schemeClr val="tx1"/>
                </a:solidFill>
                <a:effectLst/>
                <a:latin typeface="Times New Roman" panose="02020603050405020304" pitchFamily="18" charset="0"/>
                <a:ea typeface="Calibri" panose="020F0502020204030204" pitchFamily="34" charset="0"/>
              </a:rPr>
              <a:t>.</a:t>
            </a:r>
            <a:endParaRPr lang="en-US" dirty="0">
              <a:solidFill>
                <a:schemeClr val="tx1"/>
              </a:solidFill>
            </a:endParaRPr>
          </a:p>
        </p:txBody>
      </p:sp>
    </p:spTree>
    <p:extLst>
      <p:ext uri="{BB962C8B-B14F-4D97-AF65-F5344CB8AC3E}">
        <p14:creationId xmlns:p14="http://schemas.microsoft.com/office/powerpoint/2010/main" val="198983675"/>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b30bbc45-f510-47ea-809a-b10e85d07c9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41665674EF76419965609B27A44300" ma:contentTypeVersion="18" ma:contentTypeDescription="Create a new document." ma:contentTypeScope="" ma:versionID="6dbf9a028e0f0e822bcbcd764ca52222">
  <xsd:schema xmlns:xsd="http://www.w3.org/2001/XMLSchema" xmlns:xs="http://www.w3.org/2001/XMLSchema" xmlns:p="http://schemas.microsoft.com/office/2006/metadata/properties" xmlns:ns3="7ccd4711-d710-4dae-8b93-e43cdccaab76" xmlns:ns4="b30bbc45-f510-47ea-809a-b10e85d07c91" targetNamespace="http://schemas.microsoft.com/office/2006/metadata/properties" ma:root="true" ma:fieldsID="8cf924fae451ffc16726ff0591aac801" ns3:_="" ns4:_="">
    <xsd:import namespace="7ccd4711-d710-4dae-8b93-e43cdccaab76"/>
    <xsd:import namespace="b30bbc45-f510-47ea-809a-b10e85d07c9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_activity" minOccurs="0"/>
                <xsd:element ref="ns4:MediaServiceObjectDetectorVersions" minOccurs="0"/>
                <xsd:element ref="ns4:MediaServiceSystemTags" minOccurs="0"/>
                <xsd:element ref="ns4:MediaServiceSearchProperties" minOccurs="0"/>
                <xsd:element ref="ns4:MediaLengthInSecond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cd4711-d710-4dae-8b93-e43cdccaab7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30bbc45-f510-47ea-809a-b10e85d07c9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element name="MediaServiceLocation" ma:index="25"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CCC83E-5466-477D-837B-BC97C48EC099}">
  <ds:schemaRefs>
    <ds:schemaRef ds:uri="http://schemas.microsoft.com/sharepoint/v3/contenttype/forms"/>
  </ds:schemaRefs>
</ds:datastoreItem>
</file>

<file path=customXml/itemProps2.xml><?xml version="1.0" encoding="utf-8"?>
<ds:datastoreItem xmlns:ds="http://schemas.openxmlformats.org/officeDocument/2006/customXml" ds:itemID="{D6ACF66A-EA32-4CC3-924F-95F96D222EEB}">
  <ds:schemaRefs>
    <ds:schemaRef ds:uri="http://purl.org/dc/dcmitype/"/>
    <ds:schemaRef ds:uri="http://purl.org/dc/terms/"/>
    <ds:schemaRef ds:uri="http://schemas.microsoft.com/office/2006/documentManagement/types"/>
    <ds:schemaRef ds:uri="http://schemas.microsoft.com/office/2006/metadata/properties"/>
    <ds:schemaRef ds:uri="b30bbc45-f510-47ea-809a-b10e85d07c91"/>
    <ds:schemaRef ds:uri="http://purl.org/dc/elements/1.1/"/>
    <ds:schemaRef ds:uri="http://www.w3.org/XML/1998/namespace"/>
    <ds:schemaRef ds:uri="http://schemas.microsoft.com/office/infopath/2007/PartnerControls"/>
    <ds:schemaRef ds:uri="http://schemas.openxmlformats.org/package/2006/metadata/core-properties"/>
    <ds:schemaRef ds:uri="7ccd4711-d710-4dae-8b93-e43cdccaab76"/>
  </ds:schemaRefs>
</ds:datastoreItem>
</file>

<file path=customXml/itemProps3.xml><?xml version="1.0" encoding="utf-8"?>
<ds:datastoreItem xmlns:ds="http://schemas.openxmlformats.org/officeDocument/2006/customXml" ds:itemID="{56F64C85-58E3-49D9-A0A2-13867BE07C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cd4711-d710-4dae-8b93-e43cdccaab76"/>
    <ds:schemaRef ds:uri="b30bbc45-f510-47ea-809a-b10e85d07c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5787</TotalTime>
  <Words>6281</Words>
  <Application>Microsoft Office PowerPoint</Application>
  <PresentationFormat>Презентация на цял екран (4:3)</PresentationFormat>
  <Paragraphs>260</Paragraphs>
  <Slides>16</Slides>
  <Notes>13</Notes>
  <HiddenSlides>0</HiddenSlides>
  <MMClips>0</MMClips>
  <ScaleCrop>false</ScaleCrop>
  <HeadingPairs>
    <vt:vector size="6" baseType="variant">
      <vt:variant>
        <vt:lpstr>Използвани шрифтове</vt:lpstr>
      </vt:variant>
      <vt:variant>
        <vt:i4>7</vt:i4>
      </vt:variant>
      <vt:variant>
        <vt:lpstr>Тема</vt:lpstr>
      </vt:variant>
      <vt:variant>
        <vt:i4>1</vt:i4>
      </vt:variant>
      <vt:variant>
        <vt:lpstr>Заглавия на слайдовете</vt:lpstr>
      </vt:variant>
      <vt:variant>
        <vt:i4>16</vt:i4>
      </vt:variant>
    </vt:vector>
  </HeadingPairs>
  <TitlesOfParts>
    <vt:vector size="24" baseType="lpstr">
      <vt:lpstr>Arial</vt:lpstr>
      <vt:lpstr>Calibri</vt:lpstr>
      <vt:lpstr>Calibri Light</vt:lpstr>
      <vt:lpstr>Cambria Math</vt:lpstr>
      <vt:lpstr>Rockwell</vt:lpstr>
      <vt:lpstr>Times New Roman</vt:lpstr>
      <vt:lpstr>Wingdings</vt:lpstr>
      <vt:lpstr>Atlas</vt:lpstr>
      <vt:lpstr>PANEL INVESTIGATION OF FACTORS DETERMINING SUPPLY OF BANK LOANS IN BULGARIA USING MICROECONOMIC DATA</vt:lpstr>
      <vt:lpstr>Презентация на PowerPoint</vt:lpstr>
      <vt:lpstr>Презентация на PowerPoint</vt:lpstr>
      <vt:lpstr>Variables</vt:lpstr>
      <vt:lpstr>Variables (continuation)</vt:lpstr>
      <vt:lpstr>Unit root test</vt:lpstr>
      <vt:lpstr>Unit root tests’ results</vt:lpstr>
      <vt:lpstr>The approach of Pesaran, et al. (1999) </vt:lpstr>
      <vt:lpstr>Презентация на PowerPoint</vt:lpstr>
      <vt:lpstr>Презентация на PowerPoint</vt:lpstr>
      <vt:lpstr>Main findings LT results </vt:lpstr>
      <vt:lpstr>Main findings LT results (Continuation)</vt:lpstr>
      <vt:lpstr>Main findings ST results</vt:lpstr>
      <vt:lpstr>Презентация на PowerPoint</vt:lpstr>
      <vt:lpstr>Презентация на PowerPoint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ECONOMICS Prof.Dr. Rumen Gechev  &amp;  Asst.Prof.Dr. Peter Stankov</dc:title>
  <dc:creator>Economics</dc:creator>
  <cp:lastModifiedBy>Peter Peshev</cp:lastModifiedBy>
  <cp:revision>321</cp:revision>
  <cp:lastPrinted>1601-01-01T00:00:00Z</cp:lastPrinted>
  <dcterms:created xsi:type="dcterms:W3CDTF">2010-09-21T05:27:30Z</dcterms:created>
  <dcterms:modified xsi:type="dcterms:W3CDTF">2025-05-23T06:14:33Z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0x010100DE41665674EF76419965609B27A44300</vt:lpwstr>
  </property>
</Properties>
</file>